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9"/>
  </p:notesMasterIdLst>
  <p:sldIdLst>
    <p:sldId id="257" r:id="rId2"/>
    <p:sldId id="256" r:id="rId3"/>
    <p:sldId id="258" r:id="rId4"/>
    <p:sldId id="259" r:id="rId5"/>
    <p:sldId id="260" r:id="rId6"/>
    <p:sldId id="261" r:id="rId7"/>
    <p:sldId id="262" r:id="rId8"/>
    <p:sldId id="264" r:id="rId9"/>
    <p:sldId id="265" r:id="rId10"/>
    <p:sldId id="267" r:id="rId11"/>
    <p:sldId id="268" r:id="rId12"/>
    <p:sldId id="269" r:id="rId13"/>
    <p:sldId id="270" r:id="rId14"/>
    <p:sldId id="271" r:id="rId15"/>
    <p:sldId id="272" r:id="rId16"/>
    <p:sldId id="266" r:id="rId17"/>
    <p:sldId id="273"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85755" autoAdjust="0"/>
  </p:normalViewPr>
  <p:slideViewPr>
    <p:cSldViewPr>
      <p:cViewPr>
        <p:scale>
          <a:sx n="79" d="100"/>
          <a:sy n="79" d="100"/>
        </p:scale>
        <p:origin x="-624" y="278"/>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3636DDC-E5D2-419A-B623-6D017F73CDFB}" type="datetimeFigureOut">
              <a:rPr lang="en-US" smtClean="0"/>
              <a:pPr/>
              <a:t>4/25/2019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207DCB0-FBF8-45A5-AFDE-E7AA00A51199}" type="slidenum">
              <a:rPr lang="en-US" smtClean="0"/>
              <a:pPr/>
              <a:t>‹#›</a:t>
            </a:fld>
            <a:endParaRPr lang="en-US"/>
          </a:p>
        </p:txBody>
      </p:sp>
    </p:spTree>
    <p:extLst>
      <p:ext uri="{BB962C8B-B14F-4D97-AF65-F5344CB8AC3E}">
        <p14:creationId xmlns="" xmlns:p14="http://schemas.microsoft.com/office/powerpoint/2010/main" val="1233864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Started in 1967 by Joe Coulombe, Trader Joe’s began as a convenience store but quickly migrated to a more novel design for adventurous food and beverage shoppers. TJ was comprised of 17 stores in the southern California area. By the early 1980s additional food products were introduced as the number of stores grew to 26. In 1988 they expanded to northern California. The combination of innovative products along with a service-oriented culture has created a loyal customer base that continues to grow nationally. Today, TJ has</a:t>
            </a:r>
            <a:r>
              <a:rPr lang="en-US" baseline="0" dirty="0" smtClean="0"/>
              <a:t> 474 </a:t>
            </a:r>
            <a:r>
              <a:rPr lang="en-US" dirty="0" smtClean="0"/>
              <a:t>stores in 43 states with revenues exceeding $13 billion.</a:t>
            </a:r>
            <a:endParaRPr lang="en-US" dirty="0"/>
          </a:p>
        </p:txBody>
      </p:sp>
      <p:sp>
        <p:nvSpPr>
          <p:cNvPr id="4" name="Slide Number Placeholder 3"/>
          <p:cNvSpPr>
            <a:spLocks noGrp="1"/>
          </p:cNvSpPr>
          <p:nvPr>
            <p:ph type="sldNum" sz="quarter" idx="10"/>
          </p:nvPr>
        </p:nvSpPr>
        <p:spPr/>
        <p:txBody>
          <a:bodyPr/>
          <a:lstStyle/>
          <a:p>
            <a:fld id="{8207DCB0-FBF8-45A5-AFDE-E7AA00A51199}" type="slidenum">
              <a:rPr lang="en-US" smtClean="0"/>
              <a:pPr/>
              <a:t>2</a:t>
            </a:fld>
            <a:endParaRPr lang="en-US"/>
          </a:p>
        </p:txBody>
      </p:sp>
    </p:spTree>
    <p:extLst>
      <p:ext uri="{BB962C8B-B14F-4D97-AF65-F5344CB8AC3E}">
        <p14:creationId xmlns="" xmlns:p14="http://schemas.microsoft.com/office/powerpoint/2010/main" val="8098429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ERM posits that risk should be considered as anything that disrupts the status quo, which means that there can be both negative and positive outcomes.”</a:t>
            </a:r>
            <a:endParaRPr lang="en-US" sz="1200" dirty="0" smtClean="0">
              <a:latin typeface="Constantia"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Trader Joe’s is the retailer most at risk of losing customers to Whole Foods and Amazon, according to data from research firm </a:t>
            </a:r>
            <a:r>
              <a:rPr lang="en-US" sz="1200" kern="1200" dirty="0" err="1" smtClean="0">
                <a:solidFill>
                  <a:schemeClr val="tx1"/>
                </a:solidFill>
                <a:latin typeface="+mn-lt"/>
                <a:ea typeface="+mn-ea"/>
                <a:cs typeface="+mn-cs"/>
              </a:rPr>
              <a:t>Magid</a:t>
            </a:r>
            <a:r>
              <a:rPr lang="en-US" sz="1200" kern="1200" dirty="0" smtClean="0">
                <a:solidFill>
                  <a:schemeClr val="tx1"/>
                </a:solidFill>
                <a:latin typeface="+mn-lt"/>
                <a:ea typeface="+mn-ea"/>
                <a:cs typeface="+mn-cs"/>
              </a:rPr>
              <a:t>. This is because Trader Joe's customers "cross shop" at both Whole Foods and Amazon at more than three times the industry average.</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Recent data from location firm Thasos shows that Trader Joe’s saw the highest rate of defection (10%) during Whole Foods' first week under Amazon</a:t>
            </a:r>
            <a:r>
              <a:rPr lang="en-US" sz="1200" kern="1200" baseline="0" dirty="0" smtClean="0">
                <a:solidFill>
                  <a:schemeClr val="tx1"/>
                </a:solidFill>
                <a:latin typeface="+mn-lt"/>
                <a:ea typeface="+mn-ea"/>
                <a:cs typeface="+mn-cs"/>
              </a:rPr>
              <a:t> </a:t>
            </a:r>
            <a:r>
              <a:rPr lang="en-US" baseline="0" dirty="0" smtClean="0"/>
              <a:t>(</a:t>
            </a:r>
            <a:r>
              <a:rPr lang="en-US" sz="1200" dirty="0" smtClean="0">
                <a:latin typeface="Constantia" pitchFamily="18" charset="0"/>
              </a:rPr>
              <a:t>Wells, 2017).</a:t>
            </a:r>
            <a:endParaRPr lang="en-US" sz="1200" kern="1200" dirty="0" smtClean="0">
              <a:solidFill>
                <a:schemeClr val="tx1"/>
              </a:solidFill>
              <a:latin typeface="+mn-lt"/>
              <a:ea typeface="+mn-ea"/>
              <a:cs typeface="+mn-cs"/>
            </a:endParaRPr>
          </a:p>
          <a:p>
            <a:r>
              <a:rPr lang="en-US" dirty="0" smtClean="0"/>
              <a:t>many Trader Joe’s consumers were once Whole Foods consumers who migrated due to pricing or convenience,</a:t>
            </a:r>
            <a:endParaRPr lang="en-US" dirty="0"/>
          </a:p>
        </p:txBody>
      </p:sp>
      <p:sp>
        <p:nvSpPr>
          <p:cNvPr id="4" name="Slide Number Placeholder 3"/>
          <p:cNvSpPr>
            <a:spLocks noGrp="1"/>
          </p:cNvSpPr>
          <p:nvPr>
            <p:ph type="sldNum" sz="quarter" idx="10"/>
          </p:nvPr>
        </p:nvSpPr>
        <p:spPr/>
        <p:txBody>
          <a:bodyPr/>
          <a:lstStyle/>
          <a:p>
            <a:fld id="{8207DCB0-FBF8-45A5-AFDE-E7AA00A51199}"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Recent data from location firm Thasos shows that Trader Joe’s saw the highest rate of defection (10%) during Whole Foods' first week under Amazon.</a:t>
            </a:r>
          </a:p>
          <a:p>
            <a:r>
              <a:rPr lang="en-US" dirty="0" smtClean="0"/>
              <a:t>Price seems to be a key determining factor. Trader Joe’s offers low-priced private label brands, but Amazon seems poised to lower the Whole Foods' prices overall</a:t>
            </a:r>
            <a:r>
              <a:rPr lang="en-US" baseline="0" dirty="0" smtClean="0"/>
              <a:t> </a:t>
            </a:r>
            <a:r>
              <a:rPr lang="en-US" baseline="0" dirty="0" smtClean="0"/>
              <a:t>(</a:t>
            </a:r>
            <a:r>
              <a:rPr lang="en-US" sz="1200" dirty="0" smtClean="0">
                <a:latin typeface="Constantia" pitchFamily="18" charset="0"/>
              </a:rPr>
              <a:t>Wells, 2017).</a:t>
            </a:r>
            <a:endParaRPr lang="en-US" dirty="0"/>
          </a:p>
        </p:txBody>
      </p:sp>
      <p:sp>
        <p:nvSpPr>
          <p:cNvPr id="4" name="Slide Number Placeholder 3"/>
          <p:cNvSpPr>
            <a:spLocks noGrp="1"/>
          </p:cNvSpPr>
          <p:nvPr>
            <p:ph type="sldNum" sz="quarter" idx="10"/>
          </p:nvPr>
        </p:nvSpPr>
        <p:spPr/>
        <p:txBody>
          <a:bodyPr/>
          <a:lstStyle/>
          <a:p>
            <a:fld id="{8207DCB0-FBF8-45A5-AFDE-E7AA00A51199}"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figure shows that the</a:t>
            </a:r>
            <a:r>
              <a:rPr lang="en-US" baseline="0" dirty="0" smtClean="0"/>
              <a:t> 45% of customers cross shop at Whole Foods.</a:t>
            </a:r>
            <a:endParaRPr lang="en-US" dirty="0" smtClean="0"/>
          </a:p>
          <a:p>
            <a:endParaRPr lang="en-US" dirty="0"/>
          </a:p>
        </p:txBody>
      </p:sp>
      <p:sp>
        <p:nvSpPr>
          <p:cNvPr id="4" name="Slide Number Placeholder 3"/>
          <p:cNvSpPr>
            <a:spLocks noGrp="1"/>
          </p:cNvSpPr>
          <p:nvPr>
            <p:ph type="sldNum" sz="quarter" idx="10"/>
          </p:nvPr>
        </p:nvSpPr>
        <p:spPr/>
        <p:txBody>
          <a:bodyPr/>
          <a:lstStyle/>
          <a:p>
            <a:fld id="{8207DCB0-FBF8-45A5-AFDE-E7AA00A51199}"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Whole Foods' premium product assortment could be another lure. Both retailers are known for their selection of unique products, with Trader Joe’s boasting the more eccentric, experience-focused lineup compared to Whole Foods’ many values-driven brands. The grocers have also built considerable customer loyalty around their unique products, but this could potentially erode for Whole Foods under its increasingly centralized buying structure</a:t>
            </a:r>
            <a:r>
              <a:rPr lang="en-US" baseline="0" dirty="0" smtClean="0"/>
              <a:t> (</a:t>
            </a:r>
            <a:r>
              <a:rPr lang="en-US" sz="1200" dirty="0" smtClean="0">
                <a:latin typeface="Constantia" pitchFamily="18" charset="0"/>
              </a:rPr>
              <a:t>Wells, 2017).</a:t>
            </a:r>
            <a:endParaRPr lang="en-US" dirty="0"/>
          </a:p>
        </p:txBody>
      </p:sp>
      <p:sp>
        <p:nvSpPr>
          <p:cNvPr id="4" name="Slide Number Placeholder 3"/>
          <p:cNvSpPr>
            <a:spLocks noGrp="1"/>
          </p:cNvSpPr>
          <p:nvPr>
            <p:ph type="sldNum" sz="quarter" idx="10"/>
          </p:nvPr>
        </p:nvSpPr>
        <p:spPr/>
        <p:txBody>
          <a:bodyPr/>
          <a:lstStyle/>
          <a:p>
            <a:fld id="{8207DCB0-FBF8-45A5-AFDE-E7AA00A51199}" type="slidenum">
              <a:rPr lang="en-US" smtClean="0"/>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Company relies on sales volume rather than price of the products at the shelves. Revenues are crucial for the planning and budgeting in the company. Reduction in the revenues will force budgeting constraints. Investment on workers will be affected. Consequently, the efficiency of the company’s operations will drop. Therefore to maintain the revenues and profit margin, the company must work to maintain its clientele. It must also seek to devise risk mitigation strategies to counter the moves taken by its competitors.</a:t>
            </a:r>
          </a:p>
          <a:p>
            <a:endParaRPr lang="en-US" dirty="0"/>
          </a:p>
        </p:txBody>
      </p:sp>
      <p:sp>
        <p:nvSpPr>
          <p:cNvPr id="4" name="Slide Number Placeholder 3"/>
          <p:cNvSpPr>
            <a:spLocks noGrp="1"/>
          </p:cNvSpPr>
          <p:nvPr>
            <p:ph type="sldNum" sz="quarter" idx="10"/>
          </p:nvPr>
        </p:nvSpPr>
        <p:spPr/>
        <p:txBody>
          <a:bodyPr/>
          <a:lstStyle/>
          <a:p>
            <a:fld id="{8207DCB0-FBF8-45A5-AFDE-E7AA00A51199}" type="slidenum">
              <a:rPr lang="en-US" smtClean="0"/>
              <a:pPr/>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In the context of ERM, the decisions made on the choices of techniques will be made by those most likely to manage the risk, as opposed to just the risk manager and risk management staff members. In managing the risk of customer loss to competitors, the company may choose to either control or finance the risk. In controlling the risk, it must take measures physically and procedurally to prevent or reduce the customer defection and its impact. In financing the risk, it may purchase an insurance to cover for the impact of the risk. It may also choose to create a captive insurance company or execute a contractual transfer of the risk. The last strategy is to retain the risk through in-house financing.</a:t>
            </a:r>
          </a:p>
          <a:p>
            <a:endParaRPr lang="en-US" dirty="0"/>
          </a:p>
        </p:txBody>
      </p:sp>
      <p:sp>
        <p:nvSpPr>
          <p:cNvPr id="4" name="Slide Number Placeholder 3"/>
          <p:cNvSpPr>
            <a:spLocks noGrp="1"/>
          </p:cNvSpPr>
          <p:nvPr>
            <p:ph type="sldNum" sz="quarter" idx="10"/>
          </p:nvPr>
        </p:nvSpPr>
        <p:spPr/>
        <p:txBody>
          <a:bodyPr/>
          <a:lstStyle/>
          <a:p>
            <a:fld id="{8207DCB0-FBF8-45A5-AFDE-E7AA00A51199}" type="slidenum">
              <a:rPr lang="en-US" smtClean="0"/>
              <a:pPr/>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The ERM process is one that requires open communication and transparency in how risks are managed and risk-based decisions made. The mismanagement of risk can carry an enormous price—considerable financial loss, decreased shareholder value, damaged company reputation, dismissal of senior management, and in some cases the destruction of the business</a:t>
            </a:r>
            <a:r>
              <a:rPr lang="en-US" sz="1200" kern="1200" baseline="0" dirty="0" smtClean="0">
                <a:solidFill>
                  <a:schemeClr val="tx1"/>
                </a:solidFill>
                <a:latin typeface="+mn-lt"/>
                <a:ea typeface="+mn-ea"/>
                <a:cs typeface="+mn-cs"/>
              </a:rPr>
              <a:t>(</a:t>
            </a:r>
            <a:r>
              <a:rPr lang="en-US" sz="1200" dirty="0" smtClean="0">
                <a:latin typeface="Constantia" pitchFamily="18" charset="0"/>
              </a:rPr>
              <a:t>McEwan, 2017).</a:t>
            </a:r>
            <a:endParaRPr lang="en-US" dirty="0"/>
          </a:p>
        </p:txBody>
      </p:sp>
      <p:sp>
        <p:nvSpPr>
          <p:cNvPr id="4" name="Slide Number Placeholder 3"/>
          <p:cNvSpPr>
            <a:spLocks noGrp="1"/>
          </p:cNvSpPr>
          <p:nvPr>
            <p:ph type="sldNum" sz="quarter" idx="10"/>
          </p:nvPr>
        </p:nvSpPr>
        <p:spPr/>
        <p:txBody>
          <a:bodyPr/>
          <a:lstStyle/>
          <a:p>
            <a:fld id="{8207DCB0-FBF8-45A5-AFDE-E7AA00A51199}" type="slidenum">
              <a:rPr lang="en-US" smtClean="0"/>
              <a:pPr/>
              <a:t>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 company will increase the product selection in its stores. This will make it unnecessary for its loyal customers to cross shop in its competitors stores. The BCP represents the commitment to response, resumption, recovery, and restoration planning.</a:t>
            </a:r>
          </a:p>
          <a:p>
            <a:r>
              <a:rPr lang="en-US" sz="1200" kern="1200" dirty="0" smtClean="0">
                <a:solidFill>
                  <a:schemeClr val="tx1"/>
                </a:solidFill>
                <a:latin typeface="+mn-lt"/>
                <a:ea typeface="+mn-ea"/>
                <a:cs typeface="+mn-cs"/>
              </a:rPr>
              <a:t> The Business Continuity Program and Plan (BCP) is a critical part of the Enterprise Risk Management program. Developing a BCP is a structured process and results in a manual that is used to respond to events that are of utmost concern to organizational leaders, i.e., events that can disrupt the business.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 BCP represents the commitment to response, resumption, recovery, and restoration planning. This plan must be kept current to ensure the accuracy of its contents. Each individual responsible for information or materials in the document must ensure that resources are committed to the maintenance of its contents </a:t>
            </a:r>
            <a:r>
              <a:rPr lang="en-US" sz="1200" kern="1200" baseline="0" dirty="0" smtClean="0">
                <a:solidFill>
                  <a:schemeClr val="tx1"/>
                </a:solidFill>
                <a:latin typeface="+mn-lt"/>
                <a:ea typeface="+mn-ea"/>
                <a:cs typeface="+mn-cs"/>
              </a:rPr>
              <a:t>(</a:t>
            </a:r>
            <a:r>
              <a:rPr lang="en-US" sz="1200" dirty="0" smtClean="0">
                <a:latin typeface="Constantia" pitchFamily="18" charset="0"/>
              </a:rPr>
              <a:t>McEwan, 2017)</a:t>
            </a:r>
            <a:r>
              <a:rPr lang="en-US" sz="1200" kern="1200" dirty="0" smtClean="0">
                <a:solidFill>
                  <a:schemeClr val="tx1"/>
                </a:solidFill>
                <a:latin typeface="+mn-lt"/>
                <a:ea typeface="+mn-ea"/>
                <a:cs typeface="+mn-cs"/>
              </a:rPr>
              <a:t>.</a:t>
            </a:r>
          </a:p>
          <a:p>
            <a:endParaRPr lang="en-US" dirty="0"/>
          </a:p>
        </p:txBody>
      </p:sp>
      <p:sp>
        <p:nvSpPr>
          <p:cNvPr id="4" name="Slide Number Placeholder 3"/>
          <p:cNvSpPr>
            <a:spLocks noGrp="1"/>
          </p:cNvSpPr>
          <p:nvPr>
            <p:ph type="sldNum" sz="quarter" idx="10"/>
          </p:nvPr>
        </p:nvSpPr>
        <p:spPr/>
        <p:txBody>
          <a:bodyPr/>
          <a:lstStyle/>
          <a:p>
            <a:fld id="{8207DCB0-FBF8-45A5-AFDE-E7AA00A51199}" type="slidenum">
              <a:rPr lang="en-US" smtClean="0"/>
              <a:pPr/>
              <a:t>10</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Developing the BCP is an excellent way to get managers involved in the risk assessment process and in making decisions that are needed in the ERM process</a:t>
            </a:r>
            <a:r>
              <a:rPr lang="en-US" sz="1200" kern="1200" baseline="0" dirty="0" smtClean="0">
                <a:solidFill>
                  <a:schemeClr val="tx1"/>
                </a:solidFill>
                <a:latin typeface="+mn-lt"/>
                <a:ea typeface="+mn-ea"/>
                <a:cs typeface="+mn-cs"/>
              </a:rPr>
              <a:t> (</a:t>
            </a:r>
            <a:r>
              <a:rPr lang="en-US" sz="1200" dirty="0" smtClean="0">
                <a:latin typeface="Constantia" pitchFamily="18" charset="0"/>
              </a:rPr>
              <a:t>McEwan, 2017).</a:t>
            </a:r>
            <a:endParaRPr lang="en-US" dirty="0"/>
          </a:p>
        </p:txBody>
      </p:sp>
      <p:sp>
        <p:nvSpPr>
          <p:cNvPr id="4" name="Slide Number Placeholder 3"/>
          <p:cNvSpPr>
            <a:spLocks noGrp="1"/>
          </p:cNvSpPr>
          <p:nvPr>
            <p:ph type="sldNum" sz="quarter" idx="10"/>
          </p:nvPr>
        </p:nvSpPr>
        <p:spPr/>
        <p:txBody>
          <a:bodyPr/>
          <a:lstStyle/>
          <a:p>
            <a:fld id="{8207DCB0-FBF8-45A5-AFDE-E7AA00A51199}" type="slidenum">
              <a:rPr lang="en-US" smtClean="0"/>
              <a:pPr/>
              <a:t>15</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Trader’s Joe is one of the biggest grocery retailers in America and across the globe. Despite that, it faces risk of customer loss to its competitors. Enterprise risk management provide the mechanism to handle such risks. Through development of a business continuity plan (BCP). The BCP represents the commitment to response, resumption, recovery, and restoration planning.</a:t>
            </a:r>
          </a:p>
          <a:p>
            <a:endParaRPr lang="en-US" dirty="0"/>
          </a:p>
        </p:txBody>
      </p:sp>
      <p:sp>
        <p:nvSpPr>
          <p:cNvPr id="4" name="Slide Number Placeholder 3"/>
          <p:cNvSpPr>
            <a:spLocks noGrp="1"/>
          </p:cNvSpPr>
          <p:nvPr>
            <p:ph type="sldNum" sz="quarter" idx="10"/>
          </p:nvPr>
        </p:nvSpPr>
        <p:spPr/>
        <p:txBody>
          <a:bodyPr/>
          <a:lstStyle/>
          <a:p>
            <a:fld id="{8207DCB0-FBF8-45A5-AFDE-E7AA00A51199}" type="slidenum">
              <a:rPr lang="en-US" smtClean="0"/>
              <a:pPr/>
              <a:t>16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smtClean="0"/>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C93E056-5E8D-4E77-A0F3-6F8B84382B47}" type="datetimeFigureOut">
              <a:rPr lang="en-US" smtClean="0"/>
              <a:pPr/>
              <a:t>4/25/2019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66B40A-17A0-4550-8EC5-35A90B42E20E}" type="slidenum">
              <a:rPr lang="en-US" smtClean="0"/>
              <a:pPr/>
              <a:t>‹#›</a:t>
            </a:fld>
            <a:endParaRPr lang="en-US"/>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C93E056-5E8D-4E77-A0F3-6F8B84382B47}" type="datetimeFigureOut">
              <a:rPr lang="en-US" smtClean="0"/>
              <a:pPr/>
              <a:t>4/25/2019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66B40A-17A0-4550-8EC5-35A90B42E20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C93E056-5E8D-4E77-A0F3-6F8B84382B47}" type="datetimeFigureOut">
              <a:rPr lang="en-US" smtClean="0"/>
              <a:pPr/>
              <a:t>4/25/2019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66B40A-17A0-4550-8EC5-35A90B42E20E}" type="slidenum">
              <a:rPr lang="en-US" smtClean="0"/>
              <a:pPr/>
              <a:t>‹#›</a:t>
            </a:fld>
            <a:endParaRPr lang="en-US"/>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C93E056-5E8D-4E77-A0F3-6F8B84382B47}" type="datetimeFigureOut">
              <a:rPr lang="en-US" smtClean="0"/>
              <a:pPr/>
              <a:t>4/25/2019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66B40A-17A0-4550-8EC5-35A90B42E20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C93E056-5E8D-4E77-A0F3-6F8B84382B47}" type="datetimeFigureOut">
              <a:rPr lang="en-US" smtClean="0"/>
              <a:pPr/>
              <a:t>4/25/2019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F66B40A-17A0-4550-8EC5-35A90B42E20E}" type="slidenum">
              <a:rPr lang="en-US" smtClean="0"/>
              <a:pPr/>
              <a:t>‹#›</a:t>
            </a:fld>
            <a:endParaRPr lang="en-U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C93E056-5E8D-4E77-A0F3-6F8B84382B47}" type="datetimeFigureOut">
              <a:rPr lang="en-US" smtClean="0"/>
              <a:pPr/>
              <a:t>4/25/2019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F66B40A-17A0-4550-8EC5-35A90B42E20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93E056-5E8D-4E77-A0F3-6F8B84382B47}" type="datetimeFigureOut">
              <a:rPr lang="en-US" smtClean="0"/>
              <a:pPr/>
              <a:t>4/25/2019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F66B40A-17A0-4550-8EC5-35A90B42E20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C93E056-5E8D-4E77-A0F3-6F8B84382B47}" type="datetimeFigureOut">
              <a:rPr lang="en-US" smtClean="0"/>
              <a:pPr/>
              <a:t>4/25/2019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66B40A-17A0-4550-8EC5-35A90B42E20E}" type="slidenum">
              <a:rPr lang="en-US" smtClean="0"/>
              <a:pPr/>
              <a:t>‹#›</a:t>
            </a:fld>
            <a:endParaRPr 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C93E056-5E8D-4E77-A0F3-6F8B84382B47}" type="datetimeFigureOut">
              <a:rPr lang="en-US" smtClean="0"/>
              <a:pPr/>
              <a:t>4/25/2019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66B40A-17A0-4550-8EC5-35A90B42E20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C93E056-5E8D-4E77-A0F3-6F8B84382B47}" type="datetimeFigureOut">
              <a:rPr lang="en-US" smtClean="0"/>
              <a:pPr/>
              <a:t>4/25/2019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66B40A-17A0-4550-8EC5-35A90B42E20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C93E056-5E8D-4E77-A0F3-6F8B84382B47}" type="datetimeFigureOut">
              <a:rPr lang="en-US" smtClean="0"/>
              <a:pPr/>
              <a:t>4/25/2019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66B40A-17A0-4550-8EC5-35A90B42E20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alpha val="53000"/>
          </a:schemeClr>
        </a:solidFill>
        <a:effectLst/>
      </p:bgPr>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7C93E056-5E8D-4E77-A0F3-6F8B84382B47}" type="datetimeFigureOut">
              <a:rPr lang="en-US" smtClean="0"/>
              <a:pPr/>
              <a:t>4/25/2019</a:t>
            </a:fld>
            <a:endParaRPr lang="en-US"/>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en-US"/>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5F66B40A-17A0-4550-8EC5-35A90B42E20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cap="none" dirty="0" smtClean="0"/>
              <a:t>Risk Assessment Project</a:t>
            </a:r>
            <a:endParaRPr lang="en-US" cap="none" dirty="0"/>
          </a:p>
        </p:txBody>
      </p:sp>
      <p:sp>
        <p:nvSpPr>
          <p:cNvPr id="5" name="Subtitle 4"/>
          <p:cNvSpPr>
            <a:spLocks noGrp="1"/>
          </p:cNvSpPr>
          <p:nvPr>
            <p:ph type="subTitle" idx="1"/>
          </p:nvPr>
        </p:nvSpPr>
        <p:spPr>
          <a:xfrm>
            <a:off x="1066800" y="3429000"/>
            <a:ext cx="6400800" cy="1752600"/>
          </a:xfrm>
        </p:spPr>
        <p:txBody>
          <a:bodyPr/>
          <a:lstStyle/>
          <a:p>
            <a:pPr algn="ctr"/>
            <a:r>
              <a:rPr lang="en-US" smtClean="0"/>
              <a:t>Trader's </a:t>
            </a:r>
            <a:r>
              <a:rPr lang="en-US" dirty="0" smtClean="0"/>
              <a:t>Joe</a:t>
            </a:r>
            <a:endParaRPr lang="en-US" dirty="0"/>
          </a:p>
        </p:txBody>
      </p:sp>
    </p:spTree>
    <p:extLst>
      <p:ext uri="{BB962C8B-B14F-4D97-AF65-F5344CB8AC3E}">
        <p14:creationId xmlns="" xmlns:p14="http://schemas.microsoft.com/office/powerpoint/2010/main" val="15799523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85800" y="457200"/>
            <a:ext cx="6553200" cy="533400"/>
          </a:xfrm>
        </p:spPr>
        <p:txBody>
          <a:bodyPr>
            <a:normAutofit fontScale="90000"/>
          </a:bodyPr>
          <a:lstStyle/>
          <a:p>
            <a:pPr algn="ctr"/>
            <a:r>
              <a:rPr lang="en-US" dirty="0" smtClean="0">
                <a:latin typeface="Constantia" pitchFamily="18" charset="0"/>
              </a:rPr>
              <a:t>Company Profile</a:t>
            </a:r>
            <a:endParaRPr lang="en-US" dirty="0">
              <a:latin typeface="Constantia" pitchFamily="18" charset="0"/>
            </a:endParaRPr>
          </a:p>
        </p:txBody>
      </p:sp>
      <p:sp>
        <p:nvSpPr>
          <p:cNvPr id="5" name="Content Placeholder 4"/>
          <p:cNvSpPr>
            <a:spLocks noGrp="1"/>
          </p:cNvSpPr>
          <p:nvPr>
            <p:ph idx="1"/>
          </p:nvPr>
        </p:nvSpPr>
        <p:spPr>
          <a:xfrm>
            <a:off x="152400" y="990600"/>
            <a:ext cx="8839200" cy="5486400"/>
          </a:xfrm>
        </p:spPr>
        <p:txBody>
          <a:bodyPr>
            <a:normAutofit/>
          </a:bodyPr>
          <a:lstStyle/>
          <a:p>
            <a:pPr>
              <a:lnSpc>
                <a:spcPct val="200000"/>
              </a:lnSpc>
              <a:buFont typeface="Wingdings" pitchFamily="2" charset="2"/>
              <a:buChar char="Ø"/>
            </a:pPr>
            <a:r>
              <a:rPr lang="en-US" sz="2000" dirty="0" smtClean="0">
                <a:latin typeface="Constantia" pitchFamily="18" charset="0"/>
              </a:rPr>
              <a:t>An American </a:t>
            </a:r>
            <a:r>
              <a:rPr lang="en-US" sz="2000" dirty="0" smtClean="0">
                <a:latin typeface="Constantia" pitchFamily="18" charset="0"/>
              </a:rPr>
              <a:t>chain of grocery stores based in Monrovia, California</a:t>
            </a:r>
          </a:p>
          <a:p>
            <a:pPr>
              <a:lnSpc>
                <a:spcPct val="200000"/>
              </a:lnSpc>
              <a:buFont typeface="Wingdings" pitchFamily="2" charset="2"/>
              <a:buChar char="Ø"/>
            </a:pPr>
            <a:r>
              <a:rPr lang="en-US" sz="2000" dirty="0" smtClean="0">
                <a:latin typeface="Constantia" pitchFamily="18" charset="0"/>
              </a:rPr>
              <a:t>Trader </a:t>
            </a:r>
            <a:r>
              <a:rPr lang="en-US" sz="2000" dirty="0" smtClean="0">
                <a:latin typeface="Constantia" pitchFamily="18" charset="0"/>
              </a:rPr>
              <a:t>Joe’s began as a convenience store </a:t>
            </a:r>
            <a:r>
              <a:rPr lang="en-US" sz="2000" dirty="0" smtClean="0">
                <a:latin typeface="Constantia" pitchFamily="18" charset="0"/>
              </a:rPr>
              <a:t>.</a:t>
            </a:r>
          </a:p>
          <a:p>
            <a:pPr>
              <a:lnSpc>
                <a:spcPct val="200000"/>
              </a:lnSpc>
              <a:buFont typeface="Wingdings" pitchFamily="2" charset="2"/>
              <a:buChar char="Ø"/>
            </a:pPr>
            <a:r>
              <a:rPr lang="en-US" sz="2000" dirty="0" smtClean="0">
                <a:latin typeface="Constantia" pitchFamily="18" charset="0"/>
              </a:rPr>
              <a:t>Migrated to </a:t>
            </a:r>
            <a:r>
              <a:rPr lang="en-US" sz="2000" dirty="0" smtClean="0">
                <a:latin typeface="Constantia" pitchFamily="18" charset="0"/>
              </a:rPr>
              <a:t>a more novel design for adventurous food and beverage shoppers. </a:t>
            </a:r>
          </a:p>
          <a:p>
            <a:pPr>
              <a:lnSpc>
                <a:spcPct val="200000"/>
              </a:lnSpc>
              <a:buFont typeface="Wingdings" pitchFamily="2" charset="2"/>
              <a:buChar char="Ø"/>
            </a:pPr>
            <a:r>
              <a:rPr lang="en-US" sz="2000" dirty="0" smtClean="0">
                <a:latin typeface="Constantia" pitchFamily="18" charset="0"/>
              </a:rPr>
              <a:t>Company has 474 </a:t>
            </a:r>
            <a:r>
              <a:rPr lang="en-US" sz="2000" dirty="0" smtClean="0">
                <a:latin typeface="Constantia" pitchFamily="18" charset="0"/>
              </a:rPr>
              <a:t>stores nationwide in 43 states and in Washington, </a:t>
            </a:r>
            <a:r>
              <a:rPr lang="en-US" sz="2000" dirty="0" smtClean="0">
                <a:latin typeface="Constantia" pitchFamily="18" charset="0"/>
              </a:rPr>
              <a:t>D.C. with revenue of more than $13 billion.</a:t>
            </a:r>
          </a:p>
          <a:p>
            <a:pPr>
              <a:lnSpc>
                <a:spcPct val="200000"/>
              </a:lnSpc>
              <a:buFont typeface="Wingdings" pitchFamily="2" charset="2"/>
              <a:buChar char="Ø"/>
            </a:pPr>
            <a:r>
              <a:rPr lang="en-US" sz="2000" dirty="0" smtClean="0">
                <a:latin typeface="Constantia" pitchFamily="18" charset="0"/>
              </a:rPr>
              <a:t>C.E.O is Dane Bane (since 2001-</a:t>
            </a:r>
          </a:p>
          <a:p>
            <a:pPr>
              <a:lnSpc>
                <a:spcPct val="200000"/>
              </a:lnSpc>
              <a:buFont typeface="Wingdings" pitchFamily="2" charset="2"/>
              <a:buChar char="Ø"/>
            </a:pPr>
            <a:r>
              <a:rPr lang="en-US" sz="2000" dirty="0" smtClean="0">
                <a:latin typeface="Constantia" pitchFamily="18" charset="0"/>
              </a:rPr>
              <a:t>The company offer a wide array of products that are distinct from those sold in other food stores.</a:t>
            </a:r>
          </a:p>
          <a:p>
            <a:pPr>
              <a:lnSpc>
                <a:spcPct val="200000"/>
              </a:lnSpc>
              <a:buFont typeface="Wingdings" pitchFamily="2" charset="2"/>
              <a:buChar char="Ø"/>
            </a:pPr>
            <a:endParaRPr lang="en-US" sz="2000" dirty="0" smtClean="0">
              <a:latin typeface="Constantia" pitchFamily="18" charset="0"/>
            </a:endParaRPr>
          </a:p>
          <a:p>
            <a:pPr>
              <a:lnSpc>
                <a:spcPct val="200000"/>
              </a:lnSpc>
              <a:buFont typeface="Wingdings" pitchFamily="2" charset="2"/>
              <a:buChar char="Ø"/>
            </a:pPr>
            <a:endParaRPr lang="en-US" sz="2000" dirty="0">
              <a:latin typeface="Constantia" pitchFamily="18" charset="0"/>
            </a:endParaRPr>
          </a:p>
        </p:txBody>
      </p:sp>
    </p:spTree>
    <p:extLst>
      <p:ext uri="{BB962C8B-B14F-4D97-AF65-F5344CB8AC3E}">
        <p14:creationId xmlns="" xmlns:p14="http://schemas.microsoft.com/office/powerpoint/2010/main" val="15959258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457200"/>
          </a:xfrm>
        </p:spPr>
        <p:txBody>
          <a:bodyPr>
            <a:normAutofit fontScale="90000"/>
          </a:bodyPr>
          <a:lstStyle/>
          <a:p>
            <a:pPr algn="ctr"/>
            <a:r>
              <a:rPr lang="en-US" sz="3600" dirty="0" smtClean="0">
                <a:latin typeface="Constantia" pitchFamily="18" charset="0"/>
              </a:rPr>
              <a:t>Risk  Identification</a:t>
            </a:r>
            <a:endParaRPr lang="en-US" sz="3600" dirty="0">
              <a:latin typeface="Constantia" pitchFamily="18" charset="0"/>
            </a:endParaRPr>
          </a:p>
        </p:txBody>
      </p:sp>
      <p:sp>
        <p:nvSpPr>
          <p:cNvPr id="3" name="Content Placeholder 2"/>
          <p:cNvSpPr>
            <a:spLocks noGrp="1"/>
          </p:cNvSpPr>
          <p:nvPr>
            <p:ph idx="1"/>
          </p:nvPr>
        </p:nvSpPr>
        <p:spPr>
          <a:xfrm>
            <a:off x="152400" y="990600"/>
            <a:ext cx="8839200" cy="5867400"/>
          </a:xfrm>
        </p:spPr>
        <p:txBody>
          <a:bodyPr>
            <a:normAutofit fontScale="92500"/>
          </a:bodyPr>
          <a:lstStyle/>
          <a:p>
            <a:pPr>
              <a:lnSpc>
                <a:spcPct val="200000"/>
              </a:lnSpc>
              <a:buFont typeface="Wingdings" pitchFamily="2" charset="2"/>
              <a:buChar char="Ø"/>
            </a:pPr>
            <a:r>
              <a:rPr lang="en-US" sz="2000" dirty="0" smtClean="0">
                <a:latin typeface="Constantia" pitchFamily="18" charset="0"/>
              </a:rPr>
              <a:t>ERM posits that risk should be considered as anything that disrupts the status </a:t>
            </a:r>
            <a:r>
              <a:rPr lang="en-US" sz="2000" dirty="0" smtClean="0">
                <a:latin typeface="Constantia" pitchFamily="18" charset="0"/>
              </a:rPr>
              <a:t>quo of a company.</a:t>
            </a:r>
          </a:p>
          <a:p>
            <a:pPr>
              <a:lnSpc>
                <a:spcPct val="200000"/>
              </a:lnSpc>
              <a:buFont typeface="Wingdings" pitchFamily="2" charset="2"/>
              <a:buChar char="Ø"/>
            </a:pPr>
            <a:r>
              <a:rPr lang="en-US" sz="2000" dirty="0" smtClean="0">
                <a:latin typeface="Constantia" pitchFamily="18" charset="0"/>
              </a:rPr>
              <a:t>Trader Joe’s is </a:t>
            </a:r>
            <a:r>
              <a:rPr lang="en-US" sz="2000" dirty="0" smtClean="0">
                <a:latin typeface="Constantia" pitchFamily="18" charset="0"/>
              </a:rPr>
              <a:t>at </a:t>
            </a:r>
            <a:r>
              <a:rPr lang="en-US" sz="2000" dirty="0" smtClean="0">
                <a:latin typeface="Constantia" pitchFamily="18" charset="0"/>
              </a:rPr>
              <a:t>risk of losing customers to Whole Foods and </a:t>
            </a:r>
            <a:r>
              <a:rPr lang="en-US" sz="2000" dirty="0" smtClean="0">
                <a:latin typeface="Constantia" pitchFamily="18" charset="0"/>
              </a:rPr>
              <a:t>Amazon.</a:t>
            </a:r>
          </a:p>
          <a:p>
            <a:pPr>
              <a:lnSpc>
                <a:spcPct val="200000"/>
              </a:lnSpc>
              <a:buFont typeface="Wingdings" pitchFamily="2" charset="2"/>
              <a:buChar char="Ø"/>
            </a:pPr>
            <a:r>
              <a:rPr lang="en-US" sz="2000" dirty="0" smtClean="0">
                <a:latin typeface="Constantia" pitchFamily="18" charset="0"/>
              </a:rPr>
              <a:t>This is a strategic risk in its reliance on customer loyalty.</a:t>
            </a:r>
          </a:p>
          <a:p>
            <a:pPr>
              <a:lnSpc>
                <a:spcPct val="200000"/>
              </a:lnSpc>
              <a:buFont typeface="Wingdings" pitchFamily="2" charset="2"/>
              <a:buChar char="Ø"/>
            </a:pPr>
            <a:r>
              <a:rPr lang="en-US" sz="2000" dirty="0" smtClean="0">
                <a:latin typeface="Constantia" pitchFamily="18" charset="0"/>
              </a:rPr>
              <a:t>The company’s customers "</a:t>
            </a:r>
            <a:r>
              <a:rPr lang="en-US" sz="2000" dirty="0" smtClean="0">
                <a:latin typeface="Constantia" pitchFamily="18" charset="0"/>
              </a:rPr>
              <a:t>cross shop" at both Whole Foods and Amazon at more than three times the industry average</a:t>
            </a:r>
            <a:r>
              <a:rPr lang="en-US" sz="2000" dirty="0" smtClean="0">
                <a:latin typeface="Constantia" pitchFamily="18" charset="0"/>
              </a:rPr>
              <a:t>.</a:t>
            </a:r>
          </a:p>
          <a:p>
            <a:pPr>
              <a:lnSpc>
                <a:spcPct val="200000"/>
              </a:lnSpc>
              <a:buFont typeface="Wingdings" pitchFamily="2" charset="2"/>
              <a:buChar char="Ø"/>
            </a:pPr>
            <a:r>
              <a:rPr lang="en-US" sz="2000" dirty="0" smtClean="0">
                <a:latin typeface="Constantia" pitchFamily="18" charset="0"/>
              </a:rPr>
              <a:t>Trader’s Joe has built </a:t>
            </a:r>
            <a:r>
              <a:rPr lang="en-US" sz="2000" dirty="0" smtClean="0">
                <a:latin typeface="Constantia" pitchFamily="18" charset="0"/>
              </a:rPr>
              <a:t>considerable customer loyalty </a:t>
            </a:r>
            <a:r>
              <a:rPr lang="en-US" sz="2000" dirty="0" smtClean="0">
                <a:latin typeface="Constantia" pitchFamily="18" charset="0"/>
              </a:rPr>
              <a:t>around its unique products</a:t>
            </a:r>
            <a:r>
              <a:rPr lang="en-US" sz="2000" dirty="0" smtClean="0">
                <a:latin typeface="Constantia" pitchFamily="18" charset="0"/>
              </a:rPr>
              <a:t>.</a:t>
            </a:r>
            <a:endParaRPr lang="en-US" sz="2000" dirty="0" smtClean="0">
              <a:latin typeface="Constantia" pitchFamily="18" charset="0"/>
            </a:endParaRPr>
          </a:p>
          <a:p>
            <a:pPr>
              <a:lnSpc>
                <a:spcPct val="200000"/>
              </a:lnSpc>
              <a:buFont typeface="Wingdings" pitchFamily="2" charset="2"/>
              <a:buChar char="Ø"/>
            </a:pPr>
            <a:r>
              <a:rPr lang="en-US" sz="2000" dirty="0" smtClean="0">
                <a:latin typeface="Constantia" pitchFamily="18" charset="0"/>
              </a:rPr>
              <a:t>But this </a:t>
            </a:r>
            <a:r>
              <a:rPr lang="en-US" sz="2000" dirty="0" smtClean="0">
                <a:latin typeface="Constantia" pitchFamily="18" charset="0"/>
              </a:rPr>
              <a:t>could potentially erode for Whole Foods under its increasingly centralized buying structure.</a:t>
            </a:r>
            <a:endParaRPr lang="en-US" sz="2000" dirty="0" smtClean="0">
              <a:latin typeface="Constantia" pitchFamily="18" charset="0"/>
            </a:endParaRPr>
          </a:p>
          <a:p>
            <a:pPr>
              <a:lnSpc>
                <a:spcPct val="200000"/>
              </a:lnSpc>
              <a:buFont typeface="Wingdings" pitchFamily="2" charset="2"/>
              <a:buChar char="Ø"/>
            </a:pPr>
            <a:endParaRPr lang="en-US" sz="2000" dirty="0" smtClean="0">
              <a:latin typeface="Constantia" pitchFamily="18" charset="0"/>
            </a:endParaRPr>
          </a:p>
          <a:p>
            <a:pPr>
              <a:lnSpc>
                <a:spcPct val="200000"/>
              </a:lnSpc>
              <a:buFont typeface="Wingdings" pitchFamily="2" charset="2"/>
              <a:buChar char="Ø"/>
            </a:pPr>
            <a:endParaRPr lang="en-US" sz="2000" dirty="0" smtClean="0">
              <a:latin typeface="Constantia"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533400"/>
          </a:xfrm>
        </p:spPr>
        <p:txBody>
          <a:bodyPr>
            <a:normAutofit fontScale="90000"/>
          </a:bodyPr>
          <a:lstStyle/>
          <a:p>
            <a:pPr algn="ctr"/>
            <a:r>
              <a:rPr lang="en-US" sz="3600" dirty="0" smtClean="0">
                <a:latin typeface="Constantia" pitchFamily="18" charset="0"/>
              </a:rPr>
              <a:t>Risk </a:t>
            </a:r>
            <a:r>
              <a:rPr lang="en-US" sz="3600" dirty="0" smtClean="0">
                <a:latin typeface="Constantia" pitchFamily="18" charset="0"/>
              </a:rPr>
              <a:t>Assessment</a:t>
            </a:r>
            <a:endParaRPr lang="en-US" sz="3600" dirty="0">
              <a:latin typeface="Constantia" pitchFamily="18" charset="0"/>
            </a:endParaRPr>
          </a:p>
        </p:txBody>
      </p:sp>
      <p:sp>
        <p:nvSpPr>
          <p:cNvPr id="3" name="Content Placeholder 2"/>
          <p:cNvSpPr>
            <a:spLocks noGrp="1"/>
          </p:cNvSpPr>
          <p:nvPr>
            <p:ph idx="1"/>
          </p:nvPr>
        </p:nvSpPr>
        <p:spPr>
          <a:xfrm>
            <a:off x="152400" y="990600"/>
            <a:ext cx="8839200" cy="5715000"/>
          </a:xfrm>
        </p:spPr>
        <p:txBody>
          <a:bodyPr>
            <a:normAutofit/>
          </a:bodyPr>
          <a:lstStyle/>
          <a:p>
            <a:pPr>
              <a:lnSpc>
                <a:spcPct val="200000"/>
              </a:lnSpc>
              <a:buFont typeface="Wingdings" pitchFamily="2" charset="2"/>
              <a:buChar char="Ø"/>
            </a:pPr>
            <a:r>
              <a:rPr lang="en-US" sz="2000" dirty="0" smtClean="0">
                <a:latin typeface="Constantia" pitchFamily="18" charset="0"/>
              </a:rPr>
              <a:t>Data indicates that Trader </a:t>
            </a:r>
            <a:r>
              <a:rPr lang="en-US" sz="2000" dirty="0" smtClean="0">
                <a:latin typeface="Constantia" pitchFamily="18" charset="0"/>
              </a:rPr>
              <a:t>Joe’s saw the highest rate of defection (10%) during Whole Foods' first week under Amazon</a:t>
            </a:r>
            <a:r>
              <a:rPr lang="en-US" sz="2000" dirty="0" smtClean="0">
                <a:latin typeface="Constantia" pitchFamily="18" charset="0"/>
              </a:rPr>
              <a:t>.</a:t>
            </a:r>
          </a:p>
          <a:p>
            <a:pPr>
              <a:lnSpc>
                <a:spcPct val="200000"/>
              </a:lnSpc>
              <a:buFont typeface="Wingdings" pitchFamily="2" charset="2"/>
              <a:buChar char="Ø"/>
            </a:pPr>
            <a:r>
              <a:rPr lang="en-US" sz="2000" dirty="0" smtClean="0">
                <a:latin typeface="Constantia" pitchFamily="18" charset="0"/>
              </a:rPr>
              <a:t>Such customer defection will translate to over $1.3 billion in revenues.</a:t>
            </a:r>
          </a:p>
          <a:p>
            <a:pPr>
              <a:lnSpc>
                <a:spcPct val="200000"/>
              </a:lnSpc>
              <a:buFont typeface="Wingdings" pitchFamily="2" charset="2"/>
              <a:buChar char="Ø"/>
            </a:pPr>
            <a:r>
              <a:rPr lang="en-US" sz="2000" dirty="0" smtClean="0">
                <a:latin typeface="Constantia" pitchFamily="18" charset="0"/>
              </a:rPr>
              <a:t>Now  Whole Foods strategizes on providing premium goods that are natural and organic.</a:t>
            </a:r>
          </a:p>
          <a:p>
            <a:pPr>
              <a:lnSpc>
                <a:spcPct val="200000"/>
              </a:lnSpc>
              <a:buFont typeface="Wingdings" pitchFamily="2" charset="2"/>
              <a:buChar char="Ø"/>
            </a:pPr>
            <a:r>
              <a:rPr lang="en-US" sz="2000" dirty="0" smtClean="0">
                <a:latin typeface="Constantia" pitchFamily="18" charset="0"/>
              </a:rPr>
              <a:t>Price </a:t>
            </a:r>
            <a:r>
              <a:rPr lang="en-US" sz="2000" dirty="0" smtClean="0">
                <a:latin typeface="Constantia" pitchFamily="18" charset="0"/>
              </a:rPr>
              <a:t>is also a key determining </a:t>
            </a:r>
            <a:r>
              <a:rPr lang="en-US" sz="2000" dirty="0" smtClean="0">
                <a:latin typeface="Constantia" pitchFamily="18" charset="0"/>
              </a:rPr>
              <a:t>factor that may cause the defection.</a:t>
            </a:r>
          </a:p>
          <a:p>
            <a:pPr>
              <a:lnSpc>
                <a:spcPct val="200000"/>
              </a:lnSpc>
              <a:buFont typeface="Wingdings" pitchFamily="2" charset="2"/>
              <a:buChar char="Ø"/>
            </a:pPr>
            <a:r>
              <a:rPr lang="en-US" sz="2000" dirty="0" smtClean="0">
                <a:latin typeface="Constantia" pitchFamily="18" charset="0"/>
              </a:rPr>
              <a:t>Trader Joe’s offers low-priced private label brands.</a:t>
            </a:r>
          </a:p>
          <a:p>
            <a:pPr>
              <a:lnSpc>
                <a:spcPct val="200000"/>
              </a:lnSpc>
              <a:buFont typeface="Wingdings" pitchFamily="2" charset="2"/>
              <a:buChar char="Ø"/>
            </a:pPr>
            <a:r>
              <a:rPr lang="en-US" sz="2000" dirty="0" smtClean="0">
                <a:latin typeface="Constantia" pitchFamily="18" charset="0"/>
              </a:rPr>
              <a:t>but Amazon seems poised to lower the Whole Foods' prices overall.</a:t>
            </a:r>
          </a:p>
          <a:p>
            <a:pPr>
              <a:lnSpc>
                <a:spcPct val="200000"/>
              </a:lnSpc>
              <a:buNone/>
            </a:pPr>
            <a:endParaRPr lang="en-US" sz="2000" dirty="0" smtClean="0">
              <a:latin typeface="Constantia" pitchFamily="18" charset="0"/>
            </a:endParaRPr>
          </a:p>
          <a:p>
            <a:pPr>
              <a:lnSpc>
                <a:spcPct val="200000"/>
              </a:lnSpc>
              <a:buFont typeface="Wingdings" pitchFamily="2" charset="2"/>
              <a:buChar char="Ø"/>
            </a:pPr>
            <a:endParaRPr lang="en-US" sz="2000" dirty="0" smtClean="0">
              <a:latin typeface="Constantia" pitchFamily="18" charset="0"/>
            </a:endParaRPr>
          </a:p>
          <a:p>
            <a:pPr>
              <a:lnSpc>
                <a:spcPct val="200000"/>
              </a:lnSpc>
              <a:buFont typeface="Wingdings" pitchFamily="2" charset="2"/>
              <a:buChar char="Ø"/>
            </a:pPr>
            <a:endParaRPr lang="en-US" sz="2000" dirty="0" smtClean="0">
              <a:latin typeface="Constantia" pitchFamily="18" charset="0"/>
            </a:endParaRPr>
          </a:p>
          <a:p>
            <a:pPr>
              <a:lnSpc>
                <a:spcPct val="200000"/>
              </a:lnSpc>
              <a:buFont typeface="Wingdings" pitchFamily="2" charset="2"/>
              <a:buChar char="Ø"/>
            </a:pPr>
            <a:endParaRPr lang="en-US" sz="2000" dirty="0">
              <a:latin typeface="Constantia"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533400"/>
          </a:xfrm>
        </p:spPr>
        <p:txBody>
          <a:bodyPr>
            <a:noAutofit/>
          </a:bodyPr>
          <a:lstStyle/>
          <a:p>
            <a:pPr algn="ctr"/>
            <a:r>
              <a:rPr lang="en-US" sz="3600" dirty="0" smtClean="0">
                <a:latin typeface="Constantia" pitchFamily="18" charset="0"/>
              </a:rPr>
              <a:t>Risk Assessment Cont…</a:t>
            </a:r>
            <a:endParaRPr lang="en-US" sz="3600" dirty="0">
              <a:latin typeface="Constantia" pitchFamily="18" charset="0"/>
            </a:endParaRPr>
          </a:p>
        </p:txBody>
      </p:sp>
      <p:sp>
        <p:nvSpPr>
          <p:cNvPr id="3" name="Content Placeholder 2"/>
          <p:cNvSpPr>
            <a:spLocks noGrp="1"/>
          </p:cNvSpPr>
          <p:nvPr>
            <p:ph idx="1"/>
          </p:nvPr>
        </p:nvSpPr>
        <p:spPr>
          <a:xfrm>
            <a:off x="152400" y="990600"/>
            <a:ext cx="8763000" cy="5715000"/>
          </a:xfrm>
        </p:spPr>
        <p:txBody>
          <a:bodyPr>
            <a:normAutofit/>
          </a:bodyPr>
          <a:lstStyle/>
          <a:p>
            <a:pPr>
              <a:lnSpc>
                <a:spcPct val="200000"/>
              </a:lnSpc>
              <a:buFont typeface="Wingdings" pitchFamily="2" charset="2"/>
              <a:buChar char="Ø"/>
            </a:pPr>
            <a:endParaRPr lang="en-US" sz="2000" dirty="0" smtClean="0">
              <a:latin typeface="Constantia" pitchFamily="18" charset="0"/>
            </a:endParaRPr>
          </a:p>
          <a:p>
            <a:endParaRPr lang="en-US" sz="2000" dirty="0">
              <a:latin typeface="Constantia" pitchFamily="18" charset="0"/>
            </a:endParaRPr>
          </a:p>
        </p:txBody>
      </p:sp>
      <p:pic>
        <p:nvPicPr>
          <p:cNvPr id="4" name="Picture 2" descr="C:\Users\dan\Documents\Magid-1-Whole-Foods-Cross-Shop.jpg"/>
          <p:cNvPicPr>
            <a:picLocks noChangeAspect="1" noChangeArrowheads="1"/>
          </p:cNvPicPr>
          <p:nvPr/>
        </p:nvPicPr>
        <p:blipFill>
          <a:blip r:embed="rId3"/>
          <a:srcRect/>
          <a:stretch>
            <a:fillRect/>
          </a:stretch>
        </p:blipFill>
        <p:spPr bwMode="auto">
          <a:xfrm>
            <a:off x="152400" y="1066800"/>
            <a:ext cx="8448675" cy="5562599"/>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457200"/>
          </a:xfrm>
        </p:spPr>
        <p:txBody>
          <a:bodyPr>
            <a:normAutofit fontScale="90000"/>
          </a:bodyPr>
          <a:lstStyle/>
          <a:p>
            <a:pPr algn="ctr"/>
            <a:r>
              <a:rPr lang="en-US" sz="3600" dirty="0" smtClean="0">
                <a:latin typeface="Constantia" pitchFamily="18" charset="0"/>
              </a:rPr>
              <a:t>Risk Assessment Cont…</a:t>
            </a:r>
            <a:endParaRPr lang="en-US" sz="3600" dirty="0">
              <a:latin typeface="Constantia" pitchFamily="18" charset="0"/>
            </a:endParaRPr>
          </a:p>
        </p:txBody>
      </p:sp>
      <p:sp>
        <p:nvSpPr>
          <p:cNvPr id="3" name="Content Placeholder 2"/>
          <p:cNvSpPr>
            <a:spLocks noGrp="1"/>
          </p:cNvSpPr>
          <p:nvPr>
            <p:ph idx="1"/>
          </p:nvPr>
        </p:nvSpPr>
        <p:spPr>
          <a:xfrm>
            <a:off x="0" y="990600"/>
            <a:ext cx="8991600" cy="5715000"/>
          </a:xfrm>
        </p:spPr>
        <p:txBody>
          <a:bodyPr>
            <a:normAutofit lnSpcReduction="10000"/>
          </a:bodyPr>
          <a:lstStyle/>
          <a:p>
            <a:pPr>
              <a:lnSpc>
                <a:spcPct val="200000"/>
              </a:lnSpc>
              <a:buFont typeface="Wingdings" pitchFamily="2" charset="2"/>
              <a:buChar char="Ø"/>
            </a:pPr>
            <a:r>
              <a:rPr lang="en-US" sz="2000" dirty="0" smtClean="0">
                <a:latin typeface="Constantia" pitchFamily="18" charset="0"/>
              </a:rPr>
              <a:t>Limited product selection in Trader’s Joe contribute to the cross shopping.</a:t>
            </a:r>
          </a:p>
          <a:p>
            <a:pPr>
              <a:lnSpc>
                <a:spcPct val="200000"/>
              </a:lnSpc>
              <a:buFont typeface="Wingdings" pitchFamily="2" charset="2"/>
              <a:buChar char="Ø"/>
            </a:pPr>
            <a:r>
              <a:rPr lang="en-US" sz="2000" dirty="0" smtClean="0">
                <a:latin typeface="Constantia" pitchFamily="18" charset="0"/>
              </a:rPr>
              <a:t>The company </a:t>
            </a:r>
            <a:r>
              <a:rPr lang="en-US" sz="2000" dirty="0" smtClean="0">
                <a:latin typeface="Constantia" pitchFamily="18" charset="0"/>
              </a:rPr>
              <a:t>has around 3,500 </a:t>
            </a:r>
            <a:r>
              <a:rPr lang="en-US" sz="2000" dirty="0" smtClean="0">
                <a:latin typeface="Constantia" pitchFamily="18" charset="0"/>
              </a:rPr>
              <a:t>SKUs (stock keeping units) </a:t>
            </a:r>
            <a:r>
              <a:rPr lang="en-US" sz="2000" dirty="0" smtClean="0">
                <a:latin typeface="Constantia" pitchFamily="18" charset="0"/>
              </a:rPr>
              <a:t>at one </a:t>
            </a:r>
            <a:r>
              <a:rPr lang="en-US" sz="2000" dirty="0" smtClean="0">
                <a:latin typeface="Constantia" pitchFamily="18" charset="0"/>
              </a:rPr>
              <a:t>time in its stores.</a:t>
            </a:r>
          </a:p>
          <a:p>
            <a:pPr>
              <a:lnSpc>
                <a:spcPct val="200000"/>
              </a:lnSpc>
              <a:buFont typeface="Wingdings" pitchFamily="2" charset="2"/>
              <a:buChar char="Ø"/>
            </a:pPr>
            <a:r>
              <a:rPr lang="en-US" sz="2000" dirty="0" smtClean="0">
                <a:latin typeface="Constantia" pitchFamily="18" charset="0"/>
              </a:rPr>
              <a:t>Average grocery stores </a:t>
            </a:r>
            <a:r>
              <a:rPr lang="en-US" sz="2000" dirty="0" smtClean="0">
                <a:latin typeface="Constantia" pitchFamily="18" charset="0"/>
              </a:rPr>
              <a:t>have over 55,000 </a:t>
            </a:r>
            <a:r>
              <a:rPr lang="en-US" sz="2000" dirty="0" smtClean="0">
                <a:latin typeface="Constantia" pitchFamily="18" charset="0"/>
              </a:rPr>
              <a:t>SKUs.</a:t>
            </a:r>
          </a:p>
          <a:p>
            <a:pPr>
              <a:lnSpc>
                <a:spcPct val="200000"/>
              </a:lnSpc>
              <a:buFont typeface="Wingdings" pitchFamily="2" charset="2"/>
              <a:buChar char="Ø"/>
            </a:pPr>
            <a:r>
              <a:rPr lang="en-US" sz="2000" dirty="0" smtClean="0">
                <a:latin typeface="Constantia" pitchFamily="18" charset="0"/>
              </a:rPr>
              <a:t>The buyer power is high in the company.</a:t>
            </a:r>
          </a:p>
          <a:p>
            <a:pPr>
              <a:lnSpc>
                <a:spcPct val="200000"/>
              </a:lnSpc>
              <a:buFont typeface="Wingdings" pitchFamily="2" charset="2"/>
              <a:buChar char="Ø"/>
            </a:pPr>
            <a:r>
              <a:rPr lang="en-US" sz="2000" dirty="0" smtClean="0">
                <a:latin typeface="Constantia" pitchFamily="18" charset="0"/>
              </a:rPr>
              <a:t>Their dependency on customers’ loyalty indicates that the company must continue to satisfy them if the relationship is to last.</a:t>
            </a:r>
          </a:p>
          <a:p>
            <a:pPr>
              <a:lnSpc>
                <a:spcPct val="200000"/>
              </a:lnSpc>
              <a:buFont typeface="Wingdings" pitchFamily="2" charset="2"/>
              <a:buChar char="Ø"/>
            </a:pPr>
            <a:r>
              <a:rPr lang="en-US" sz="2000" dirty="0" smtClean="0">
                <a:latin typeface="Constantia" pitchFamily="18" charset="0"/>
              </a:rPr>
              <a:t>Any significant customer loss will affect the operations and the financial statements of the company.</a:t>
            </a:r>
          </a:p>
          <a:p>
            <a:pPr>
              <a:lnSpc>
                <a:spcPct val="200000"/>
              </a:lnSpc>
              <a:buNone/>
            </a:pPr>
            <a:endParaRPr lang="en-US" sz="2000" dirty="0">
              <a:latin typeface="Constantia"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57200"/>
            <a:ext cx="8229600" cy="533400"/>
          </a:xfrm>
        </p:spPr>
        <p:txBody>
          <a:bodyPr>
            <a:normAutofit fontScale="90000"/>
          </a:bodyPr>
          <a:lstStyle/>
          <a:p>
            <a:pPr algn="ctr"/>
            <a:r>
              <a:rPr lang="en-US" sz="3600" dirty="0" smtClean="0">
                <a:latin typeface="Constantia" pitchFamily="18" charset="0"/>
              </a:rPr>
              <a:t>Risk Assessment Cont…</a:t>
            </a:r>
            <a:endParaRPr lang="en-US" sz="3600" dirty="0">
              <a:latin typeface="Constantia" pitchFamily="18" charset="0"/>
            </a:endParaRPr>
          </a:p>
        </p:txBody>
      </p:sp>
      <p:sp>
        <p:nvSpPr>
          <p:cNvPr id="3" name="Content Placeholder 2"/>
          <p:cNvSpPr>
            <a:spLocks noGrp="1"/>
          </p:cNvSpPr>
          <p:nvPr>
            <p:ph idx="1"/>
          </p:nvPr>
        </p:nvSpPr>
        <p:spPr>
          <a:xfrm>
            <a:off x="152400" y="914400"/>
            <a:ext cx="8839200" cy="5562600"/>
          </a:xfrm>
        </p:spPr>
        <p:txBody>
          <a:bodyPr>
            <a:normAutofit fontScale="92500" lnSpcReduction="10000"/>
          </a:bodyPr>
          <a:lstStyle/>
          <a:p>
            <a:pPr>
              <a:lnSpc>
                <a:spcPct val="200000"/>
              </a:lnSpc>
              <a:buFont typeface="Wingdings" pitchFamily="2" charset="2"/>
              <a:buChar char="Ø"/>
            </a:pPr>
            <a:r>
              <a:rPr lang="en-US" sz="2000" dirty="0" smtClean="0">
                <a:latin typeface="Constantia" pitchFamily="18" charset="0"/>
              </a:rPr>
              <a:t>Company relies on sales volume rather than price of the products at the shelves.</a:t>
            </a:r>
          </a:p>
          <a:p>
            <a:pPr>
              <a:lnSpc>
                <a:spcPct val="200000"/>
              </a:lnSpc>
              <a:buFont typeface="Wingdings" pitchFamily="2" charset="2"/>
              <a:buChar char="Ø"/>
            </a:pPr>
            <a:r>
              <a:rPr lang="en-US" sz="2000" dirty="0" smtClean="0">
                <a:latin typeface="Constantia" pitchFamily="18" charset="0"/>
              </a:rPr>
              <a:t> </a:t>
            </a:r>
            <a:r>
              <a:rPr lang="en-US" sz="2000" dirty="0" smtClean="0">
                <a:latin typeface="Constantia" pitchFamily="18" charset="0"/>
              </a:rPr>
              <a:t>Revenues are crucial for the planning and budgeting in the company.</a:t>
            </a:r>
          </a:p>
          <a:p>
            <a:pPr>
              <a:lnSpc>
                <a:spcPct val="200000"/>
              </a:lnSpc>
              <a:buFont typeface="Wingdings" pitchFamily="2" charset="2"/>
              <a:buChar char="Ø"/>
            </a:pPr>
            <a:r>
              <a:rPr lang="en-US" sz="2000" dirty="0" smtClean="0">
                <a:latin typeface="Constantia" pitchFamily="18" charset="0"/>
              </a:rPr>
              <a:t>Reduction in the revenues will force budgeting constraints.</a:t>
            </a:r>
          </a:p>
          <a:p>
            <a:pPr>
              <a:lnSpc>
                <a:spcPct val="200000"/>
              </a:lnSpc>
              <a:buFont typeface="Wingdings" pitchFamily="2" charset="2"/>
              <a:buChar char="Ø"/>
            </a:pPr>
            <a:r>
              <a:rPr lang="en-US" sz="2000" dirty="0" smtClean="0">
                <a:latin typeface="Constantia" pitchFamily="18" charset="0"/>
              </a:rPr>
              <a:t>Investment on workers will be affected.</a:t>
            </a:r>
          </a:p>
          <a:p>
            <a:pPr>
              <a:lnSpc>
                <a:spcPct val="200000"/>
              </a:lnSpc>
              <a:buFont typeface="Wingdings" pitchFamily="2" charset="2"/>
              <a:buChar char="Ø"/>
            </a:pPr>
            <a:r>
              <a:rPr lang="en-US" sz="2000" dirty="0" smtClean="0">
                <a:latin typeface="Constantia" pitchFamily="18" charset="0"/>
              </a:rPr>
              <a:t>Consequently, the efficiency of the company’s operations will drop.</a:t>
            </a:r>
          </a:p>
          <a:p>
            <a:pPr>
              <a:lnSpc>
                <a:spcPct val="200000"/>
              </a:lnSpc>
              <a:buFont typeface="Wingdings" pitchFamily="2" charset="2"/>
              <a:buChar char="Ø"/>
            </a:pPr>
            <a:r>
              <a:rPr lang="en-US" sz="2000" dirty="0" smtClean="0">
                <a:latin typeface="Constantia" pitchFamily="18" charset="0"/>
              </a:rPr>
              <a:t>Therefore to maintain the revenues and profit margin, the company must work to maintain its clientele.</a:t>
            </a:r>
          </a:p>
          <a:p>
            <a:pPr>
              <a:lnSpc>
                <a:spcPct val="200000"/>
              </a:lnSpc>
              <a:buFont typeface="Wingdings" pitchFamily="2" charset="2"/>
              <a:buChar char="Ø"/>
            </a:pPr>
            <a:r>
              <a:rPr lang="en-US" sz="2000" dirty="0" smtClean="0">
                <a:latin typeface="Constantia" pitchFamily="18" charset="0"/>
              </a:rPr>
              <a:t>It must also seek to devise risk mitigation strategies to counter the moves taken by its competitors.</a:t>
            </a:r>
          </a:p>
          <a:p>
            <a:pPr>
              <a:lnSpc>
                <a:spcPct val="200000"/>
              </a:lnSpc>
              <a:buNone/>
            </a:pPr>
            <a:endParaRPr lang="en-US" sz="2000" dirty="0" smtClean="0">
              <a:latin typeface="Constantia"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57200"/>
            <a:ext cx="8229600" cy="457200"/>
          </a:xfrm>
        </p:spPr>
        <p:txBody>
          <a:bodyPr>
            <a:normAutofit fontScale="90000"/>
          </a:bodyPr>
          <a:lstStyle/>
          <a:p>
            <a:pPr algn="ctr"/>
            <a:r>
              <a:rPr lang="en-US" sz="3600" dirty="0" smtClean="0">
                <a:latin typeface="Constantia" pitchFamily="18" charset="0"/>
              </a:rPr>
              <a:t>Risk Management Pla</a:t>
            </a:r>
            <a:r>
              <a:rPr lang="en-US" dirty="0" smtClean="0"/>
              <a:t>n</a:t>
            </a:r>
            <a:endParaRPr lang="en-US" dirty="0"/>
          </a:p>
        </p:txBody>
      </p:sp>
      <p:sp>
        <p:nvSpPr>
          <p:cNvPr id="3" name="Content Placeholder 2"/>
          <p:cNvSpPr>
            <a:spLocks noGrp="1"/>
          </p:cNvSpPr>
          <p:nvPr>
            <p:ph idx="1"/>
          </p:nvPr>
        </p:nvSpPr>
        <p:spPr>
          <a:xfrm>
            <a:off x="152400" y="914400"/>
            <a:ext cx="8839200" cy="5791200"/>
          </a:xfrm>
        </p:spPr>
        <p:txBody>
          <a:bodyPr>
            <a:normAutofit lnSpcReduction="10000"/>
          </a:bodyPr>
          <a:lstStyle/>
          <a:p>
            <a:pPr>
              <a:lnSpc>
                <a:spcPct val="200000"/>
              </a:lnSpc>
              <a:buFont typeface="Wingdings" pitchFamily="2" charset="2"/>
              <a:buChar char="Ø"/>
            </a:pPr>
            <a:r>
              <a:rPr lang="en-US" sz="2000" dirty="0" smtClean="0">
                <a:latin typeface="Constantia" pitchFamily="18" charset="0"/>
              </a:rPr>
              <a:t>In managing the risk of customer loss to competitors, the company may choose to either control or finance the risk.</a:t>
            </a:r>
          </a:p>
          <a:p>
            <a:pPr>
              <a:lnSpc>
                <a:spcPct val="200000"/>
              </a:lnSpc>
              <a:buFont typeface="Wingdings" pitchFamily="2" charset="2"/>
              <a:buChar char="Ø"/>
            </a:pPr>
            <a:r>
              <a:rPr lang="en-US" sz="2000" dirty="0" smtClean="0">
                <a:latin typeface="Constantia" pitchFamily="18" charset="0"/>
              </a:rPr>
              <a:t>In controlling the risk, it must take measures physically and procedurally to prevent or reduce the customer defection and its impact.</a:t>
            </a:r>
          </a:p>
          <a:p>
            <a:pPr>
              <a:lnSpc>
                <a:spcPct val="200000"/>
              </a:lnSpc>
              <a:buFont typeface="Wingdings" pitchFamily="2" charset="2"/>
              <a:buChar char="Ø"/>
            </a:pPr>
            <a:r>
              <a:rPr lang="en-US" sz="2000" dirty="0" smtClean="0">
                <a:latin typeface="Constantia" pitchFamily="18" charset="0"/>
              </a:rPr>
              <a:t>In financing the risk, it may purchase an insurance to cover for the impact of the risk.</a:t>
            </a:r>
          </a:p>
          <a:p>
            <a:pPr>
              <a:lnSpc>
                <a:spcPct val="200000"/>
              </a:lnSpc>
              <a:buFont typeface="Wingdings" pitchFamily="2" charset="2"/>
              <a:buChar char="Ø"/>
            </a:pPr>
            <a:r>
              <a:rPr lang="en-US" sz="2000" dirty="0" smtClean="0">
                <a:latin typeface="Constantia" pitchFamily="18" charset="0"/>
              </a:rPr>
              <a:t>It may also choose to create a captive insurance company or execute a contractual transfer of the risk.</a:t>
            </a:r>
          </a:p>
          <a:p>
            <a:pPr>
              <a:lnSpc>
                <a:spcPct val="200000"/>
              </a:lnSpc>
              <a:buFont typeface="Wingdings" pitchFamily="2" charset="2"/>
              <a:buChar char="Ø"/>
            </a:pPr>
            <a:r>
              <a:rPr lang="en-US" sz="2000" dirty="0" smtClean="0">
                <a:latin typeface="Constantia" pitchFamily="18" charset="0"/>
              </a:rPr>
              <a:t>The last strategy is to retain the risk through in-house financing.</a:t>
            </a:r>
          </a:p>
          <a:p>
            <a:pPr>
              <a:lnSpc>
                <a:spcPct val="200000"/>
              </a:lnSpc>
              <a:buFont typeface="Wingdings" pitchFamily="2" charset="2"/>
              <a:buChar char="Ø"/>
            </a:pPr>
            <a:endParaRPr lang="en-US" sz="2000" dirty="0">
              <a:latin typeface="Constantia"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229600" cy="457200"/>
          </a:xfrm>
        </p:spPr>
        <p:txBody>
          <a:bodyPr>
            <a:normAutofit fontScale="90000"/>
          </a:bodyPr>
          <a:lstStyle/>
          <a:p>
            <a:pPr algn="ctr"/>
            <a:r>
              <a:rPr lang="en-US" sz="3600" dirty="0" smtClean="0">
                <a:latin typeface="Constantia" pitchFamily="18" charset="0"/>
              </a:rPr>
              <a:t>Risk Management Plan Cont…</a:t>
            </a:r>
            <a:endParaRPr lang="en-US" sz="3600" dirty="0">
              <a:latin typeface="Constantia" pitchFamily="18" charset="0"/>
            </a:endParaRPr>
          </a:p>
        </p:txBody>
      </p:sp>
      <p:sp>
        <p:nvSpPr>
          <p:cNvPr id="3" name="Content Placeholder 2"/>
          <p:cNvSpPr>
            <a:spLocks noGrp="1"/>
          </p:cNvSpPr>
          <p:nvPr>
            <p:ph idx="1"/>
          </p:nvPr>
        </p:nvSpPr>
        <p:spPr>
          <a:xfrm>
            <a:off x="152400" y="838200"/>
            <a:ext cx="8839200" cy="5867400"/>
          </a:xfrm>
        </p:spPr>
        <p:txBody>
          <a:bodyPr>
            <a:normAutofit/>
          </a:bodyPr>
          <a:lstStyle/>
          <a:p>
            <a:pPr>
              <a:lnSpc>
                <a:spcPct val="200000"/>
              </a:lnSpc>
              <a:buFont typeface="Wingdings" pitchFamily="2" charset="2"/>
              <a:buChar char="Ø"/>
            </a:pPr>
            <a:r>
              <a:rPr lang="en-US" sz="2000" dirty="0" smtClean="0">
                <a:latin typeface="Constantia" pitchFamily="18" charset="0"/>
              </a:rPr>
              <a:t>The ERM process </a:t>
            </a:r>
            <a:r>
              <a:rPr lang="en-US" sz="2000" dirty="0" smtClean="0">
                <a:latin typeface="Constantia" pitchFamily="18" charset="0"/>
              </a:rPr>
              <a:t>requires </a:t>
            </a:r>
            <a:r>
              <a:rPr lang="en-US" sz="2000" dirty="0" smtClean="0">
                <a:latin typeface="Constantia" pitchFamily="18" charset="0"/>
              </a:rPr>
              <a:t>open communication and transparency in how risks are managed and risk-based decisions </a:t>
            </a:r>
            <a:r>
              <a:rPr lang="en-US" sz="2000" dirty="0" smtClean="0">
                <a:latin typeface="Constantia" pitchFamily="18" charset="0"/>
              </a:rPr>
              <a:t>made.</a:t>
            </a:r>
          </a:p>
          <a:p>
            <a:pPr>
              <a:lnSpc>
                <a:spcPct val="200000"/>
              </a:lnSpc>
              <a:buFont typeface="Wingdings" pitchFamily="2" charset="2"/>
              <a:buChar char="Ø"/>
            </a:pPr>
            <a:r>
              <a:rPr lang="en-US" sz="2000" dirty="0" smtClean="0">
                <a:latin typeface="Constantia" pitchFamily="18" charset="0"/>
              </a:rPr>
              <a:t>Therefore, the company ought to be clear with its employees on the risk mitigation strategy it chooses to use.</a:t>
            </a:r>
          </a:p>
          <a:p>
            <a:pPr>
              <a:lnSpc>
                <a:spcPct val="200000"/>
              </a:lnSpc>
              <a:buFont typeface="Wingdings" pitchFamily="2" charset="2"/>
              <a:buChar char="Ø"/>
            </a:pPr>
            <a:r>
              <a:rPr lang="en-US" sz="2000" dirty="0" smtClean="0">
                <a:latin typeface="Constantia" pitchFamily="18" charset="0"/>
              </a:rPr>
              <a:t>In this case of customer loss, controlling the risk would be the appropriate strategy.</a:t>
            </a:r>
          </a:p>
          <a:p>
            <a:pPr>
              <a:lnSpc>
                <a:spcPct val="200000"/>
              </a:lnSpc>
              <a:buFont typeface="Wingdings" pitchFamily="2" charset="2"/>
              <a:buChar char="Ø"/>
            </a:pPr>
            <a:r>
              <a:rPr lang="en-US" sz="2000" dirty="0" smtClean="0">
                <a:latin typeface="Constantia" pitchFamily="18" charset="0"/>
              </a:rPr>
              <a:t>It will address the key issues making the customers to cross shop.</a:t>
            </a:r>
          </a:p>
          <a:p>
            <a:pPr>
              <a:lnSpc>
                <a:spcPct val="200000"/>
              </a:lnSpc>
              <a:buFont typeface="Wingdings" pitchFamily="2" charset="2"/>
              <a:buChar char="Ø"/>
            </a:pPr>
            <a:r>
              <a:rPr lang="en-US" sz="2000" dirty="0" smtClean="0">
                <a:latin typeface="Constantia" pitchFamily="18" charset="0"/>
              </a:rPr>
              <a:t>With  Amazon strategizing to lower the price of Whole Foods products, price can no longer be a competitive advantage for Trader’s Joe.</a:t>
            </a:r>
          </a:p>
          <a:p>
            <a:pPr>
              <a:lnSpc>
                <a:spcPct val="200000"/>
              </a:lnSpc>
              <a:buFont typeface="Wingdings" pitchFamily="2" charset="2"/>
              <a:buChar char="Ø"/>
            </a:pPr>
            <a:endParaRPr lang="en-US" sz="2000" dirty="0">
              <a:latin typeface="Constantia"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533400"/>
          </a:xfrm>
        </p:spPr>
        <p:txBody>
          <a:bodyPr>
            <a:noAutofit/>
          </a:bodyPr>
          <a:lstStyle/>
          <a:p>
            <a:pPr algn="ctr"/>
            <a:r>
              <a:rPr lang="en-US" sz="3600" dirty="0" smtClean="0">
                <a:latin typeface="Constantia" pitchFamily="18" charset="0"/>
              </a:rPr>
              <a:t>Risk Management Plan Cont…</a:t>
            </a:r>
            <a:endParaRPr lang="en-US" sz="3600" dirty="0">
              <a:latin typeface="Constantia" pitchFamily="18" charset="0"/>
            </a:endParaRPr>
          </a:p>
        </p:txBody>
      </p:sp>
      <p:sp>
        <p:nvSpPr>
          <p:cNvPr id="3" name="Content Placeholder 2"/>
          <p:cNvSpPr>
            <a:spLocks noGrp="1"/>
          </p:cNvSpPr>
          <p:nvPr>
            <p:ph idx="1"/>
          </p:nvPr>
        </p:nvSpPr>
        <p:spPr>
          <a:xfrm>
            <a:off x="152400" y="1066800"/>
            <a:ext cx="8839200" cy="5791200"/>
          </a:xfrm>
        </p:spPr>
        <p:txBody>
          <a:bodyPr>
            <a:normAutofit/>
          </a:bodyPr>
          <a:lstStyle/>
          <a:p>
            <a:pPr>
              <a:lnSpc>
                <a:spcPct val="200000"/>
              </a:lnSpc>
              <a:buFont typeface="Wingdings" pitchFamily="2" charset="2"/>
              <a:buChar char="Ø"/>
            </a:pPr>
            <a:r>
              <a:rPr lang="en-US" sz="2000" dirty="0" smtClean="0">
                <a:latin typeface="Constantia" pitchFamily="18" charset="0"/>
              </a:rPr>
              <a:t>The company will increase the product selection in its stores.</a:t>
            </a:r>
          </a:p>
          <a:p>
            <a:pPr>
              <a:lnSpc>
                <a:spcPct val="200000"/>
              </a:lnSpc>
              <a:buFont typeface="Wingdings" pitchFamily="2" charset="2"/>
              <a:buChar char="Ø"/>
            </a:pPr>
            <a:r>
              <a:rPr lang="en-US" sz="2000" dirty="0" smtClean="0">
                <a:latin typeface="Constantia" pitchFamily="18" charset="0"/>
              </a:rPr>
              <a:t>This will make it unnecessary for its loyal customers to cross shop in its competitors stores.</a:t>
            </a:r>
          </a:p>
          <a:p>
            <a:pPr>
              <a:lnSpc>
                <a:spcPct val="200000"/>
              </a:lnSpc>
              <a:buFont typeface="Wingdings" pitchFamily="2" charset="2"/>
              <a:buChar char="Ø"/>
            </a:pPr>
            <a:r>
              <a:rPr lang="en-US" sz="2000" dirty="0" smtClean="0">
                <a:latin typeface="Constantia" pitchFamily="18" charset="0"/>
              </a:rPr>
              <a:t>Business Continuity will be a crucial part of the risk management process.</a:t>
            </a:r>
          </a:p>
          <a:p>
            <a:pPr>
              <a:lnSpc>
                <a:spcPct val="200000"/>
              </a:lnSpc>
              <a:buFont typeface="Wingdings" pitchFamily="2" charset="2"/>
              <a:buChar char="Ø"/>
            </a:pPr>
            <a:r>
              <a:rPr lang="en-US" sz="2000" dirty="0" smtClean="0">
                <a:latin typeface="Constantia" pitchFamily="18" charset="0"/>
              </a:rPr>
              <a:t>The BCP represents the commitment to response, resumption, recovery, and restoration planning.</a:t>
            </a:r>
            <a:endParaRPr lang="en-US" sz="2000" dirty="0" smtClean="0">
              <a:latin typeface="Constantia" pitchFamily="18" charset="0"/>
            </a:endParaRPr>
          </a:p>
          <a:p>
            <a:pPr>
              <a:lnSpc>
                <a:spcPct val="200000"/>
              </a:lnSpc>
              <a:buFont typeface="Wingdings" pitchFamily="2" charset="2"/>
              <a:buChar char="Ø"/>
            </a:pPr>
            <a:endParaRPr lang="en-US" sz="2000" dirty="0">
              <a:latin typeface="Constantia"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457200"/>
          </a:xfrm>
        </p:spPr>
        <p:txBody>
          <a:bodyPr>
            <a:normAutofit fontScale="90000"/>
          </a:bodyPr>
          <a:lstStyle/>
          <a:p>
            <a:pPr algn="ctr"/>
            <a:r>
              <a:rPr lang="en-US" sz="3600" dirty="0" smtClean="0">
                <a:latin typeface="Constantia" pitchFamily="18" charset="0"/>
              </a:rPr>
              <a:t>Business Continuity Plan Worksheet</a:t>
            </a:r>
            <a:endParaRPr lang="en-US" sz="3600" dirty="0">
              <a:latin typeface="Constantia" pitchFamily="18" charset="0"/>
            </a:endParaRPr>
          </a:p>
        </p:txBody>
      </p:sp>
      <p:sp>
        <p:nvSpPr>
          <p:cNvPr id="3" name="Content Placeholder 2"/>
          <p:cNvSpPr>
            <a:spLocks noGrp="1"/>
          </p:cNvSpPr>
          <p:nvPr>
            <p:ph idx="1"/>
          </p:nvPr>
        </p:nvSpPr>
        <p:spPr>
          <a:xfrm>
            <a:off x="152400" y="990600"/>
            <a:ext cx="8839200" cy="5715000"/>
          </a:xfrm>
        </p:spPr>
        <p:txBody>
          <a:bodyPr>
            <a:normAutofit/>
          </a:bodyPr>
          <a:lstStyle/>
          <a:p>
            <a:pPr>
              <a:lnSpc>
                <a:spcPct val="200000"/>
              </a:lnSpc>
              <a:buNone/>
            </a:pPr>
            <a:r>
              <a:rPr lang="en-US" sz="2000" dirty="0" smtClean="0">
                <a:solidFill>
                  <a:srgbClr val="C00000"/>
                </a:solidFill>
                <a:latin typeface="Constantia" pitchFamily="18" charset="0"/>
              </a:rPr>
              <a:t>Purpose</a:t>
            </a:r>
            <a:r>
              <a:rPr lang="en-US" sz="2000" dirty="0" smtClean="0">
                <a:latin typeface="Constantia" pitchFamily="18" charset="0"/>
              </a:rPr>
              <a:t>: To Create An Action Plan To Mitigate The Critical Risks Assessed And Establish The Basis For Training And Drills</a:t>
            </a:r>
            <a:r>
              <a:rPr lang="en-US" sz="2000" dirty="0" smtClean="0">
                <a:latin typeface="Constantia" pitchFamily="18" charset="0"/>
              </a:rPr>
              <a:t>.</a:t>
            </a:r>
          </a:p>
          <a:p>
            <a:pPr>
              <a:lnSpc>
                <a:spcPct val="200000"/>
              </a:lnSpc>
              <a:buNone/>
            </a:pPr>
            <a:r>
              <a:rPr lang="en-US" sz="2000" dirty="0" smtClean="0">
                <a:solidFill>
                  <a:srgbClr val="C00000"/>
                </a:solidFill>
                <a:latin typeface="Constantia" pitchFamily="18" charset="0"/>
              </a:rPr>
              <a:t>Risk</a:t>
            </a:r>
            <a:r>
              <a:rPr lang="en-US" sz="2000" dirty="0" smtClean="0">
                <a:latin typeface="Constantia" pitchFamily="18" charset="0"/>
              </a:rPr>
              <a:t>: </a:t>
            </a:r>
            <a:r>
              <a:rPr lang="en-US" sz="2000" b="1" u="sng" dirty="0" smtClean="0">
                <a:latin typeface="Constantia" pitchFamily="18" charset="0"/>
              </a:rPr>
              <a:t>Loss of customers to competitors</a:t>
            </a:r>
          </a:p>
          <a:p>
            <a:pPr>
              <a:lnSpc>
                <a:spcPct val="200000"/>
              </a:lnSpc>
              <a:buNone/>
            </a:pPr>
            <a:r>
              <a:rPr lang="en-US" sz="2000" dirty="0" smtClean="0">
                <a:solidFill>
                  <a:srgbClr val="C00000"/>
                </a:solidFill>
                <a:latin typeface="Constantia" pitchFamily="18" charset="0"/>
              </a:rPr>
              <a:t>Rank</a:t>
            </a:r>
            <a:r>
              <a:rPr lang="en-US" sz="2000" dirty="0" smtClean="0">
                <a:latin typeface="Constantia" pitchFamily="18" charset="0"/>
              </a:rPr>
              <a:t>: </a:t>
            </a:r>
            <a:r>
              <a:rPr lang="en-US" sz="2000" b="1" u="sng" dirty="0" smtClean="0">
                <a:latin typeface="Constantia" pitchFamily="18" charset="0"/>
              </a:rPr>
              <a:t>High</a:t>
            </a:r>
          </a:p>
          <a:p>
            <a:pPr>
              <a:lnSpc>
                <a:spcPct val="200000"/>
              </a:lnSpc>
              <a:buNone/>
            </a:pPr>
            <a:r>
              <a:rPr lang="en-US" sz="2000" dirty="0" smtClean="0">
                <a:latin typeface="Constantia" pitchFamily="18" charset="0"/>
              </a:rPr>
              <a:t>Risk Assessment Critical Areas</a:t>
            </a:r>
            <a:r>
              <a:rPr lang="en-US" sz="2000" dirty="0" smtClean="0">
                <a:latin typeface="Constantia" pitchFamily="18" charset="0"/>
              </a:rPr>
              <a:t>: Economic-Financial, Reputation&amp; </a:t>
            </a:r>
            <a:r>
              <a:rPr lang="en-US" sz="2000" dirty="0" smtClean="0">
                <a:latin typeface="Constantia" pitchFamily="18" charset="0"/>
              </a:rPr>
              <a:t>Confidence in the company</a:t>
            </a:r>
            <a:r>
              <a:rPr lang="en-US" sz="2000" dirty="0" smtClean="0">
                <a:latin typeface="Constantia" pitchFamily="18" charset="0"/>
              </a:rPr>
              <a:t>, Operational </a:t>
            </a:r>
            <a:r>
              <a:rPr lang="en-US" sz="2000" dirty="0" smtClean="0">
                <a:latin typeface="Constantia" pitchFamily="18" charset="0"/>
              </a:rPr>
              <a:t>Service.</a:t>
            </a:r>
          </a:p>
          <a:p>
            <a:pPr>
              <a:lnSpc>
                <a:spcPct val="200000"/>
              </a:lnSpc>
              <a:buNone/>
            </a:pPr>
            <a:r>
              <a:rPr lang="en-US" sz="2000" dirty="0" smtClean="0">
                <a:latin typeface="Constantia" pitchFamily="18" charset="0"/>
              </a:rPr>
              <a:t>Business Impact Analysis Critical Functions: Customer Service, Finance</a:t>
            </a:r>
            <a:endParaRPr lang="en-US" sz="2000" dirty="0" smtClean="0">
              <a:latin typeface="Constantia" pitchFamily="18" charset="0"/>
            </a:endParaRPr>
          </a:p>
          <a:p>
            <a:pPr>
              <a:lnSpc>
                <a:spcPct val="200000"/>
              </a:lnSpc>
              <a:buNone/>
            </a:pPr>
            <a:endParaRPr lang="en-US" sz="2000" dirty="0">
              <a:latin typeface="Constantia"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81000"/>
            <a:ext cx="8839200" cy="838200"/>
          </a:xfrm>
        </p:spPr>
        <p:txBody>
          <a:bodyPr>
            <a:normAutofit fontScale="90000"/>
          </a:bodyPr>
          <a:lstStyle/>
          <a:p>
            <a:r>
              <a:rPr lang="en-US" dirty="0" smtClean="0">
                <a:latin typeface="Constantia" pitchFamily="18" charset="0"/>
              </a:rPr>
              <a:t>Business Continuity Plan </a:t>
            </a:r>
            <a:r>
              <a:rPr lang="en-US" dirty="0" smtClean="0">
                <a:latin typeface="Constantia" pitchFamily="18" charset="0"/>
              </a:rPr>
              <a:t>Worksheet Cont…</a:t>
            </a:r>
            <a:endParaRPr lang="en-US" dirty="0"/>
          </a:p>
        </p:txBody>
      </p:sp>
      <p:sp>
        <p:nvSpPr>
          <p:cNvPr id="3" name="Content Placeholder 2"/>
          <p:cNvSpPr>
            <a:spLocks noGrp="1"/>
          </p:cNvSpPr>
          <p:nvPr>
            <p:ph idx="1"/>
          </p:nvPr>
        </p:nvSpPr>
        <p:spPr>
          <a:xfrm>
            <a:off x="152400" y="1143000"/>
            <a:ext cx="8839200" cy="5562600"/>
          </a:xfrm>
        </p:spPr>
        <p:txBody>
          <a:bodyPr>
            <a:normAutofit fontScale="92500" lnSpcReduction="10000"/>
          </a:bodyPr>
          <a:lstStyle/>
          <a:p>
            <a:pPr marL="457200" indent="-457200">
              <a:lnSpc>
                <a:spcPct val="200000"/>
              </a:lnSpc>
              <a:buFont typeface="+mj-lt"/>
              <a:buAutoNum type="arabicPeriod"/>
            </a:pPr>
            <a:r>
              <a:rPr lang="en-US" sz="2000" dirty="0" smtClean="0">
                <a:latin typeface="Constantia" pitchFamily="18" charset="0"/>
              </a:rPr>
              <a:t>Description Of How This Risk Will Impact The Company: </a:t>
            </a:r>
          </a:p>
          <a:p>
            <a:pPr lvl="2">
              <a:lnSpc>
                <a:spcPct val="200000"/>
              </a:lnSpc>
              <a:buFont typeface="Wingdings" pitchFamily="2" charset="2"/>
              <a:buChar char="Ø"/>
            </a:pPr>
            <a:r>
              <a:rPr lang="en-US" sz="1400" dirty="0" smtClean="0">
                <a:latin typeface="Constantia" pitchFamily="18" charset="0"/>
              </a:rPr>
              <a:t>Reduction in profitability</a:t>
            </a:r>
          </a:p>
          <a:p>
            <a:pPr lvl="2">
              <a:lnSpc>
                <a:spcPct val="200000"/>
              </a:lnSpc>
              <a:buFont typeface="Wingdings" pitchFamily="2" charset="2"/>
              <a:buChar char="Ø"/>
            </a:pPr>
            <a:r>
              <a:rPr lang="en-US" sz="1400" dirty="0" smtClean="0">
                <a:latin typeface="Constantia" pitchFamily="18" charset="0"/>
              </a:rPr>
              <a:t>Over-capacity of </a:t>
            </a:r>
            <a:r>
              <a:rPr lang="en-US" sz="1400" dirty="0" smtClean="0">
                <a:latin typeface="Constantia" pitchFamily="18" charset="0"/>
              </a:rPr>
              <a:t>assets/vessels</a:t>
            </a:r>
            <a:endParaRPr lang="en-US" sz="2000" dirty="0" smtClean="0">
              <a:latin typeface="Constantia" pitchFamily="18" charset="0"/>
            </a:endParaRPr>
          </a:p>
          <a:p>
            <a:pPr marL="457200" indent="-457200">
              <a:lnSpc>
                <a:spcPct val="200000"/>
              </a:lnSpc>
              <a:buFont typeface="+mj-lt"/>
              <a:buAutoNum type="arabicPeriod"/>
            </a:pPr>
            <a:r>
              <a:rPr lang="en-US" sz="2000" dirty="0" smtClean="0">
                <a:latin typeface="Constantia" pitchFamily="18" charset="0"/>
              </a:rPr>
              <a:t>Outline </a:t>
            </a:r>
            <a:r>
              <a:rPr lang="en-US" sz="2000" dirty="0" smtClean="0">
                <a:latin typeface="Constantia" pitchFamily="18" charset="0"/>
              </a:rPr>
              <a:t>The Plan Steps In Detail That Will Be Followed To Mitigate The Risk</a:t>
            </a:r>
            <a:r>
              <a:rPr lang="en-US" sz="2000" dirty="0" smtClean="0">
                <a:latin typeface="Constantia" pitchFamily="18" charset="0"/>
              </a:rPr>
              <a:t>:</a:t>
            </a:r>
          </a:p>
          <a:p>
            <a:pPr lvl="2">
              <a:buFont typeface="Wingdings" pitchFamily="2" charset="2"/>
              <a:buChar char="Ø"/>
            </a:pPr>
            <a:r>
              <a:rPr lang="en-US" dirty="0" smtClean="0">
                <a:latin typeface="Constantia" pitchFamily="18" charset="0"/>
              </a:rPr>
              <a:t>Preventative: </a:t>
            </a:r>
            <a:endParaRPr lang="en-US" sz="1200" dirty="0" smtClean="0">
              <a:latin typeface="Constantia" pitchFamily="18" charset="0"/>
            </a:endParaRPr>
          </a:p>
          <a:p>
            <a:pPr lvl="3">
              <a:buFont typeface="Wingdings" pitchFamily="2" charset="2"/>
              <a:buChar char="v"/>
            </a:pPr>
            <a:r>
              <a:rPr lang="en-US" dirty="0" smtClean="0">
                <a:latin typeface="Constantia" pitchFamily="18" charset="0"/>
              </a:rPr>
              <a:t>Maintain existing </a:t>
            </a:r>
            <a:r>
              <a:rPr lang="en-US" dirty="0" smtClean="0">
                <a:latin typeface="Constantia" pitchFamily="18" charset="0"/>
              </a:rPr>
              <a:t>customer by increasing product selection.</a:t>
            </a:r>
            <a:endParaRPr lang="en-US" sz="1200" dirty="0" smtClean="0">
              <a:latin typeface="Constantia" pitchFamily="18" charset="0"/>
            </a:endParaRPr>
          </a:p>
          <a:p>
            <a:pPr lvl="3">
              <a:buFont typeface="Wingdings" pitchFamily="2" charset="2"/>
              <a:buChar char="v"/>
            </a:pPr>
            <a:r>
              <a:rPr lang="en-US" dirty="0" smtClean="0">
                <a:latin typeface="Constantia" pitchFamily="18" charset="0"/>
              </a:rPr>
              <a:t>Continually </a:t>
            </a:r>
            <a:r>
              <a:rPr lang="en-US" dirty="0" smtClean="0">
                <a:latin typeface="Constantia" pitchFamily="18" charset="0"/>
              </a:rPr>
              <a:t>grow customer </a:t>
            </a:r>
            <a:r>
              <a:rPr lang="en-US" dirty="0" smtClean="0">
                <a:latin typeface="Constantia" pitchFamily="18" charset="0"/>
              </a:rPr>
              <a:t>base</a:t>
            </a:r>
            <a:endParaRPr lang="en-US" sz="1200" dirty="0" smtClean="0">
              <a:latin typeface="Constantia" pitchFamily="18" charset="0"/>
            </a:endParaRPr>
          </a:p>
          <a:p>
            <a:pPr marL="731520" lvl="1" indent="-457200">
              <a:lnSpc>
                <a:spcPct val="200000"/>
              </a:lnSpc>
              <a:buFont typeface="Wingdings" pitchFamily="2" charset="2"/>
              <a:buChar char="Ø"/>
            </a:pPr>
            <a:r>
              <a:rPr lang="en-US" sz="1800" dirty="0" smtClean="0">
                <a:latin typeface="Constantia" pitchFamily="18" charset="0"/>
              </a:rPr>
              <a:t>Mitigation 1: </a:t>
            </a:r>
            <a:r>
              <a:rPr lang="en-US" sz="1800" dirty="0" smtClean="0">
                <a:latin typeface="Constantia" pitchFamily="18" charset="0"/>
              </a:rPr>
              <a:t>increase sales from the remaining customer(s)</a:t>
            </a:r>
          </a:p>
          <a:p>
            <a:pPr marL="731520" lvl="1" indent="-457200">
              <a:lnSpc>
                <a:spcPct val="200000"/>
              </a:lnSpc>
              <a:buFont typeface="Wingdings" pitchFamily="2" charset="2"/>
              <a:buChar char="Ø"/>
            </a:pPr>
            <a:r>
              <a:rPr lang="en-US" sz="1800" dirty="0" smtClean="0">
                <a:latin typeface="Constantia" pitchFamily="18" charset="0"/>
              </a:rPr>
              <a:t>Mitigation </a:t>
            </a:r>
            <a:r>
              <a:rPr lang="en-US" sz="1800" dirty="0" smtClean="0">
                <a:latin typeface="Constantia" pitchFamily="18" charset="0"/>
              </a:rPr>
              <a:t>2: </a:t>
            </a:r>
            <a:r>
              <a:rPr lang="en-US" sz="1800" dirty="0" smtClean="0">
                <a:latin typeface="Constantia" pitchFamily="18" charset="0"/>
              </a:rPr>
              <a:t>File with PUC for a Rate </a:t>
            </a:r>
            <a:r>
              <a:rPr lang="en-US" sz="1800" dirty="0" smtClean="0">
                <a:latin typeface="Constantia" pitchFamily="18" charset="0"/>
              </a:rPr>
              <a:t>Increase.</a:t>
            </a:r>
          </a:p>
          <a:p>
            <a:pPr marL="731520" lvl="1" indent="-457200">
              <a:lnSpc>
                <a:spcPct val="200000"/>
              </a:lnSpc>
              <a:buFont typeface="Wingdings" pitchFamily="2" charset="2"/>
              <a:buChar char="Ø"/>
            </a:pPr>
            <a:r>
              <a:rPr lang="en-US" sz="1800" dirty="0" smtClean="0">
                <a:latin typeface="Constantia" pitchFamily="18" charset="0"/>
              </a:rPr>
              <a:t>Mitigation 3: Restructure Tariff (Rules &amp; Rates), including </a:t>
            </a:r>
            <a:r>
              <a:rPr lang="en-US" sz="1800" dirty="0" smtClean="0">
                <a:latin typeface="Constantia" pitchFamily="18" charset="0"/>
              </a:rPr>
              <a:t>increasing /adding </a:t>
            </a:r>
            <a:r>
              <a:rPr lang="en-US" sz="1800" dirty="0" smtClean="0">
                <a:latin typeface="Constantia" pitchFamily="18" charset="0"/>
              </a:rPr>
              <a:t>discounts, certain lines of services, </a:t>
            </a:r>
            <a:endParaRPr lang="en-US" sz="1800" dirty="0" smtClean="0">
              <a:latin typeface="Constantia" pitchFamily="18" charset="0"/>
            </a:endParaRPr>
          </a:p>
          <a:p>
            <a:pPr marL="731520" lvl="1" indent="-457200">
              <a:lnSpc>
                <a:spcPct val="200000"/>
              </a:lnSpc>
              <a:buFont typeface="Wingdings" pitchFamily="2" charset="2"/>
              <a:buChar char="Ø"/>
            </a:pPr>
            <a:r>
              <a:rPr lang="en-US" sz="1800" dirty="0" smtClean="0">
                <a:latin typeface="Constantia" pitchFamily="18" charset="0"/>
              </a:rPr>
              <a:t>Trigger for mitigation: 10% customer  defection.</a:t>
            </a:r>
            <a:endParaRPr lang="en-US" sz="1800" dirty="0" smtClean="0">
              <a:latin typeface="Constantia" pitchFamily="18" charset="0"/>
            </a:endParaRPr>
          </a:p>
          <a:p>
            <a:pPr marL="457200" indent="-457200">
              <a:lnSpc>
                <a:spcPct val="200000"/>
              </a:lnSpc>
              <a:buFont typeface="Wingdings" pitchFamily="2" charset="2"/>
              <a:buChar char="Ø"/>
            </a:pPr>
            <a:endParaRPr lang="en-US" sz="2000" dirty="0" smtClean="0">
              <a:latin typeface="Constantia" pitchFamily="18" charset="0"/>
            </a:endParaRPr>
          </a:p>
          <a:p>
            <a:pPr marL="457200" indent="-457200">
              <a:lnSpc>
                <a:spcPct val="200000"/>
              </a:lnSpc>
              <a:buFont typeface="+mj-lt"/>
              <a:buAutoNum type="arabicPeriod"/>
            </a:pPr>
            <a:endParaRPr lang="en-US" sz="2000" dirty="0" smtClean="0">
              <a:latin typeface="Constantia" pitchFamily="18" charset="0"/>
            </a:endParaRPr>
          </a:p>
          <a:p>
            <a:pPr marL="457200" indent="-457200">
              <a:lnSpc>
                <a:spcPct val="200000"/>
              </a:lnSpc>
              <a:buFont typeface="+mj-lt"/>
              <a:buAutoNum type="arabicPeriod"/>
            </a:pPr>
            <a:endParaRPr lang="en-US" sz="2000" dirty="0" smtClean="0">
              <a:latin typeface="Constantia" pitchFamily="18" charset="0"/>
            </a:endParaRPr>
          </a:p>
          <a:p>
            <a:pPr marL="457200" indent="-457200">
              <a:lnSpc>
                <a:spcPct val="200000"/>
              </a:lnSpc>
              <a:buFont typeface="+mj-lt"/>
              <a:buAutoNum type="arabicPeriod"/>
            </a:pPr>
            <a:endParaRPr lang="en-US" sz="2000" dirty="0" smtClean="0">
              <a:latin typeface="Constantia" pitchFamily="18" charset="0"/>
            </a:endParaRPr>
          </a:p>
          <a:p>
            <a:pPr>
              <a:lnSpc>
                <a:spcPct val="200000"/>
              </a:lnSpc>
              <a:buNone/>
            </a:pPr>
            <a:endParaRPr lang="en-US" sz="2000" dirty="0">
              <a:latin typeface="Constantia"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534400" cy="685800"/>
          </a:xfrm>
        </p:spPr>
        <p:txBody>
          <a:bodyPr>
            <a:normAutofit fontScale="90000"/>
          </a:bodyPr>
          <a:lstStyle/>
          <a:p>
            <a:r>
              <a:rPr lang="en-US" dirty="0" smtClean="0">
                <a:latin typeface="Constantia" pitchFamily="18" charset="0"/>
              </a:rPr>
              <a:t>Business Continuity Plan Worksheet Cont…</a:t>
            </a:r>
            <a:endParaRPr lang="en-US" dirty="0"/>
          </a:p>
        </p:txBody>
      </p:sp>
      <p:sp>
        <p:nvSpPr>
          <p:cNvPr id="3" name="Content Placeholder 2"/>
          <p:cNvSpPr>
            <a:spLocks noGrp="1"/>
          </p:cNvSpPr>
          <p:nvPr>
            <p:ph idx="1"/>
          </p:nvPr>
        </p:nvSpPr>
        <p:spPr>
          <a:xfrm>
            <a:off x="152400" y="1066800"/>
            <a:ext cx="8839200" cy="5638800"/>
          </a:xfrm>
        </p:spPr>
        <p:txBody>
          <a:bodyPr>
            <a:normAutofit/>
          </a:bodyPr>
          <a:lstStyle/>
          <a:p>
            <a:pPr marL="640080" indent="-457200">
              <a:lnSpc>
                <a:spcPct val="200000"/>
              </a:lnSpc>
              <a:buNone/>
            </a:pPr>
            <a:r>
              <a:rPr lang="en-US" sz="2000" dirty="0" smtClean="0">
                <a:latin typeface="Constantia" pitchFamily="18" charset="0"/>
              </a:rPr>
              <a:t>3. </a:t>
            </a:r>
            <a:r>
              <a:rPr lang="en-US" sz="2000" dirty="0" smtClean="0">
                <a:latin typeface="Constantia" pitchFamily="18" charset="0"/>
              </a:rPr>
              <a:t>The Responsible </a:t>
            </a:r>
            <a:r>
              <a:rPr lang="en-US" sz="2000" dirty="0" smtClean="0">
                <a:latin typeface="Constantia" pitchFamily="18" charset="0"/>
              </a:rPr>
              <a:t>Persons </a:t>
            </a:r>
            <a:r>
              <a:rPr lang="en-US" sz="2000" dirty="0" smtClean="0">
                <a:latin typeface="Constantia" pitchFamily="18" charset="0"/>
              </a:rPr>
              <a:t>Who Will Oversee The Execution Of The Mitigation Plan</a:t>
            </a:r>
            <a:r>
              <a:rPr lang="en-US" sz="2000" dirty="0" smtClean="0">
                <a:latin typeface="Constantia" pitchFamily="18" charset="0"/>
              </a:rPr>
              <a:t>: C.E.O. and branch managers.</a:t>
            </a:r>
          </a:p>
          <a:p>
            <a:pPr marL="640080" lvl="0" indent="-457200">
              <a:lnSpc>
                <a:spcPct val="200000"/>
              </a:lnSpc>
              <a:buNone/>
            </a:pPr>
            <a:r>
              <a:rPr lang="en-US" sz="2000" dirty="0" smtClean="0">
                <a:latin typeface="Constantia" pitchFamily="18" charset="0"/>
              </a:rPr>
              <a:t>4. Additional </a:t>
            </a:r>
            <a:r>
              <a:rPr lang="en-US" sz="2000" dirty="0" smtClean="0">
                <a:latin typeface="Constantia" pitchFamily="18" charset="0"/>
              </a:rPr>
              <a:t>Resources Needed To Successfully Mitigate The Risk</a:t>
            </a:r>
            <a:r>
              <a:rPr lang="en-US" sz="2000" dirty="0" smtClean="0">
                <a:latin typeface="Constantia" pitchFamily="18" charset="0"/>
              </a:rPr>
              <a:t>: </a:t>
            </a:r>
          </a:p>
          <a:p>
            <a:pPr marL="640080" lvl="0" indent="-457200">
              <a:lnSpc>
                <a:spcPct val="200000"/>
              </a:lnSpc>
              <a:buFont typeface="Wingdings" pitchFamily="2" charset="2"/>
              <a:buChar char="Ø"/>
            </a:pPr>
            <a:r>
              <a:rPr lang="en-US" sz="2000" dirty="0" smtClean="0">
                <a:latin typeface="Constantia" pitchFamily="18" charset="0"/>
              </a:rPr>
              <a:t>Supplies </a:t>
            </a:r>
            <a:r>
              <a:rPr lang="en-US" sz="2000" dirty="0" smtClean="0">
                <a:latin typeface="Constantia" pitchFamily="18" charset="0"/>
              </a:rPr>
              <a:t>Needed- more diverse stock to facilitate product selection.</a:t>
            </a:r>
          </a:p>
          <a:p>
            <a:pPr marL="640080" lvl="0" indent="-457200">
              <a:lnSpc>
                <a:spcPct val="200000"/>
              </a:lnSpc>
              <a:buFont typeface="Wingdings" pitchFamily="2" charset="2"/>
              <a:buChar char="Ø"/>
            </a:pPr>
            <a:r>
              <a:rPr lang="en-US" sz="2000" dirty="0" smtClean="0">
                <a:latin typeface="Constantia" pitchFamily="18" charset="0"/>
              </a:rPr>
              <a:t>Personnel Needed-</a:t>
            </a:r>
            <a:r>
              <a:rPr lang="en-US" sz="2000" dirty="0" smtClean="0">
                <a:latin typeface="Constantia" pitchFamily="18" charset="0"/>
              </a:rPr>
              <a:t> </a:t>
            </a:r>
            <a:r>
              <a:rPr lang="en-US" sz="2000" dirty="0" smtClean="0">
                <a:latin typeface="Constantia" pitchFamily="18" charset="0"/>
              </a:rPr>
              <a:t>more employees to support </a:t>
            </a:r>
            <a:r>
              <a:rPr lang="en-US" sz="2000" dirty="0" smtClean="0">
                <a:latin typeface="Constantia" pitchFamily="18" charset="0"/>
              </a:rPr>
              <a:t>on </a:t>
            </a:r>
            <a:r>
              <a:rPr lang="en-US" sz="2000" dirty="0" smtClean="0">
                <a:latin typeface="Constantia" pitchFamily="18" charset="0"/>
              </a:rPr>
              <a:t>sales</a:t>
            </a:r>
          </a:p>
          <a:p>
            <a:pPr marL="640080" indent="-457200">
              <a:lnSpc>
                <a:spcPct val="200000"/>
              </a:lnSpc>
              <a:buFont typeface="Wingdings" pitchFamily="2" charset="2"/>
              <a:buChar char="Ø"/>
            </a:pPr>
            <a:r>
              <a:rPr lang="en-US" sz="2000" dirty="0" smtClean="0">
                <a:latin typeface="Constantia" pitchFamily="18" charset="0"/>
              </a:rPr>
              <a:t>Cost </a:t>
            </a:r>
            <a:r>
              <a:rPr lang="en-US" sz="2000" dirty="0" smtClean="0">
                <a:latin typeface="Constantia" pitchFamily="18" charset="0"/>
              </a:rPr>
              <a:t>Estimate- extra cost in marketing and stock purchase.</a:t>
            </a:r>
            <a:endParaRPr lang="en-US" sz="2000" dirty="0" smtClean="0">
              <a:latin typeface="Constantia" pitchFamily="18" charset="0"/>
            </a:endParaRPr>
          </a:p>
          <a:p>
            <a:pPr marL="640080" lvl="0" indent="-457200">
              <a:lnSpc>
                <a:spcPct val="200000"/>
              </a:lnSpc>
              <a:buFont typeface="Wingdings" pitchFamily="2" charset="2"/>
              <a:buChar char="Ø"/>
            </a:pPr>
            <a:r>
              <a:rPr lang="en-US" sz="2000" dirty="0" smtClean="0">
                <a:latin typeface="Constantia" pitchFamily="18" charset="0"/>
              </a:rPr>
              <a:t>Equipment Needed- N/A</a:t>
            </a:r>
          </a:p>
          <a:p>
            <a:pPr marL="640080" indent="-457200">
              <a:lnSpc>
                <a:spcPct val="200000"/>
              </a:lnSpc>
              <a:buNone/>
            </a:pPr>
            <a:endParaRPr lang="en-US" sz="2000" dirty="0" smtClean="0">
              <a:latin typeface="Constantia" pitchFamily="18" charset="0"/>
            </a:endParaRPr>
          </a:p>
          <a:p>
            <a:pPr marL="640080" indent="-457200">
              <a:lnSpc>
                <a:spcPct val="200000"/>
              </a:lnSpc>
              <a:buNone/>
            </a:pPr>
            <a:endParaRPr lang="en-US" sz="2000" dirty="0" smtClean="0">
              <a:latin typeface="Constantia" pitchFamily="18" charset="0"/>
            </a:endParaRPr>
          </a:p>
          <a:p>
            <a:pPr marL="640080" lvl="0" indent="-457200">
              <a:lnSpc>
                <a:spcPct val="200000"/>
              </a:lnSpc>
              <a:buNone/>
            </a:pPr>
            <a:endParaRPr lang="en-US" sz="2000" dirty="0" smtClean="0">
              <a:latin typeface="Constantia" pitchFamily="18" charset="0"/>
            </a:endParaRPr>
          </a:p>
          <a:p>
            <a:pPr marL="640080" lvl="0" indent="-457200">
              <a:lnSpc>
                <a:spcPct val="200000"/>
              </a:lnSpc>
              <a:buNone/>
            </a:pPr>
            <a:endParaRPr lang="en-US" sz="2000" dirty="0" smtClean="0">
              <a:latin typeface="Constantia" pitchFamily="18" charset="0"/>
            </a:endParaRPr>
          </a:p>
          <a:p>
            <a:pPr marL="640080" lvl="0" indent="-457200">
              <a:lnSpc>
                <a:spcPct val="200000"/>
              </a:lnSpc>
              <a:buNone/>
            </a:pPr>
            <a:endParaRPr lang="en-US" sz="2000" dirty="0">
              <a:latin typeface="Constantia"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57200"/>
            <a:ext cx="8991600" cy="609600"/>
          </a:xfrm>
        </p:spPr>
        <p:txBody>
          <a:bodyPr>
            <a:normAutofit fontScale="90000"/>
          </a:bodyPr>
          <a:lstStyle/>
          <a:p>
            <a:pPr algn="ctr"/>
            <a:r>
              <a:rPr lang="en-US" dirty="0" smtClean="0">
                <a:latin typeface="Constantia" pitchFamily="18" charset="0"/>
              </a:rPr>
              <a:t>Business Continuity Plan Worksheet Cont…</a:t>
            </a:r>
            <a:endParaRPr lang="en-US" dirty="0"/>
          </a:p>
        </p:txBody>
      </p:sp>
      <p:sp>
        <p:nvSpPr>
          <p:cNvPr id="3" name="Content Placeholder 2"/>
          <p:cNvSpPr>
            <a:spLocks noGrp="1"/>
          </p:cNvSpPr>
          <p:nvPr>
            <p:ph idx="1"/>
          </p:nvPr>
        </p:nvSpPr>
        <p:spPr>
          <a:xfrm>
            <a:off x="152400" y="1143000"/>
            <a:ext cx="8839200" cy="5562600"/>
          </a:xfrm>
        </p:spPr>
        <p:txBody>
          <a:bodyPr>
            <a:normAutofit/>
          </a:bodyPr>
          <a:lstStyle/>
          <a:p>
            <a:pPr>
              <a:lnSpc>
                <a:spcPct val="200000"/>
              </a:lnSpc>
              <a:buNone/>
            </a:pPr>
            <a:r>
              <a:rPr lang="en-US" sz="2000" dirty="0" smtClean="0">
                <a:latin typeface="Constantia" pitchFamily="18" charset="0"/>
              </a:rPr>
              <a:t>5. Timeline For Mitigation Actions</a:t>
            </a:r>
            <a:r>
              <a:rPr lang="en-US" sz="2000" dirty="0" smtClean="0">
                <a:latin typeface="Constantia" pitchFamily="18" charset="0"/>
              </a:rPr>
              <a:t>:  </a:t>
            </a:r>
          </a:p>
          <a:p>
            <a:pPr lvl="1">
              <a:lnSpc>
                <a:spcPct val="200000"/>
              </a:lnSpc>
              <a:buNone/>
            </a:pPr>
            <a:r>
              <a:rPr lang="en-US" sz="1600" dirty="0" smtClean="0">
                <a:latin typeface="Constantia" pitchFamily="18" charset="0"/>
              </a:rPr>
              <a:t>    For </a:t>
            </a:r>
            <a:r>
              <a:rPr lang="en-US" sz="1600" dirty="0" smtClean="0">
                <a:latin typeface="Constantia" pitchFamily="18" charset="0"/>
              </a:rPr>
              <a:t>Mitigation 1: </a:t>
            </a:r>
            <a:r>
              <a:rPr lang="en-US" sz="1600" dirty="0" smtClean="0">
                <a:latin typeface="Constantia" pitchFamily="18" charset="0"/>
              </a:rPr>
              <a:t>Ongoing.</a:t>
            </a:r>
          </a:p>
          <a:p>
            <a:pPr lvl="1">
              <a:lnSpc>
                <a:spcPct val="200000"/>
              </a:lnSpc>
              <a:buNone/>
            </a:pPr>
            <a:r>
              <a:rPr lang="en-US" sz="1600" dirty="0" smtClean="0">
                <a:latin typeface="Constantia" pitchFamily="18" charset="0"/>
              </a:rPr>
              <a:t>	For </a:t>
            </a:r>
            <a:r>
              <a:rPr lang="en-US" sz="1600" dirty="0" smtClean="0">
                <a:latin typeface="Constantia" pitchFamily="18" charset="0"/>
              </a:rPr>
              <a:t>Mitigation 2: </a:t>
            </a:r>
            <a:r>
              <a:rPr lang="en-US" sz="1600" dirty="0" smtClean="0">
                <a:latin typeface="Constantia" pitchFamily="18" charset="0"/>
              </a:rPr>
              <a:t>To be determined.</a:t>
            </a:r>
          </a:p>
          <a:p>
            <a:pPr marL="457200" lvl="3">
              <a:lnSpc>
                <a:spcPct val="200000"/>
              </a:lnSpc>
              <a:buSzPct val="85000"/>
              <a:buNone/>
            </a:pPr>
            <a:r>
              <a:rPr lang="en-US" dirty="0" smtClean="0">
                <a:latin typeface="Constantia" pitchFamily="18" charset="0"/>
              </a:rPr>
              <a:t>	For </a:t>
            </a:r>
            <a:r>
              <a:rPr lang="en-US" dirty="0" smtClean="0">
                <a:latin typeface="Constantia" pitchFamily="18" charset="0"/>
              </a:rPr>
              <a:t>Mitigation 3: At least One (1) Year for PUC Application</a:t>
            </a:r>
          </a:p>
          <a:p>
            <a:pPr marL="182880" lvl="2">
              <a:lnSpc>
                <a:spcPct val="200000"/>
              </a:lnSpc>
              <a:buSzPct val="85000"/>
              <a:buNone/>
            </a:pPr>
            <a:r>
              <a:rPr lang="en-US" sz="2000" dirty="0" smtClean="0">
                <a:latin typeface="Constantia" pitchFamily="18" charset="0"/>
              </a:rPr>
              <a:t>6</a:t>
            </a:r>
            <a:r>
              <a:rPr lang="en-US" sz="2000" dirty="0" smtClean="0">
                <a:latin typeface="Constantia" pitchFamily="18" charset="0"/>
              </a:rPr>
              <a:t>. Metrics That Will Determine The Success Of The Plan</a:t>
            </a:r>
            <a:r>
              <a:rPr lang="en-US" sz="2000" dirty="0" smtClean="0">
                <a:latin typeface="Constantia" pitchFamily="18" charset="0"/>
              </a:rPr>
              <a:t>:</a:t>
            </a:r>
          </a:p>
          <a:p>
            <a:pPr marL="457200" lvl="3">
              <a:lnSpc>
                <a:spcPct val="200000"/>
              </a:lnSpc>
              <a:buSzPct val="85000"/>
              <a:buNone/>
            </a:pPr>
            <a:r>
              <a:rPr lang="en-US" dirty="0" smtClean="0">
                <a:latin typeface="Constantia" pitchFamily="18" charset="0"/>
              </a:rPr>
              <a:t>For Mitigation 1: </a:t>
            </a:r>
            <a:r>
              <a:rPr lang="en-US" dirty="0" smtClean="0">
                <a:latin typeface="Constantia" pitchFamily="18" charset="0"/>
              </a:rPr>
              <a:t>successfully maintain the company sales</a:t>
            </a:r>
          </a:p>
          <a:p>
            <a:pPr marL="457200" lvl="3">
              <a:lnSpc>
                <a:spcPct val="200000"/>
              </a:lnSpc>
              <a:buSzPct val="85000"/>
              <a:buNone/>
            </a:pPr>
            <a:r>
              <a:rPr lang="en-US" dirty="0" smtClean="0">
                <a:latin typeface="Constantia" pitchFamily="18" charset="0"/>
              </a:rPr>
              <a:t>For Mitigation 2: Rate of Return improves, No loss of “goodwill” with </a:t>
            </a:r>
            <a:r>
              <a:rPr lang="en-US" dirty="0" smtClean="0">
                <a:latin typeface="Constantia" pitchFamily="18" charset="0"/>
              </a:rPr>
              <a:t>PUC</a:t>
            </a:r>
          </a:p>
          <a:p>
            <a:pPr marL="457200" lvl="3">
              <a:lnSpc>
                <a:spcPct val="200000"/>
              </a:lnSpc>
              <a:buSzPct val="85000"/>
              <a:buNone/>
            </a:pPr>
            <a:r>
              <a:rPr lang="en-US" dirty="0" smtClean="0">
                <a:latin typeface="Constantia" pitchFamily="18" charset="0"/>
              </a:rPr>
              <a:t>For Mitigation 3: </a:t>
            </a:r>
            <a:r>
              <a:rPr lang="en-US" dirty="0" smtClean="0">
                <a:latin typeface="Constantia" pitchFamily="18" charset="0"/>
              </a:rPr>
              <a:t>productively apply </a:t>
            </a:r>
            <a:r>
              <a:rPr lang="en-US" dirty="0" smtClean="0">
                <a:latin typeface="Constantia" pitchFamily="18" charset="0"/>
              </a:rPr>
              <a:t>Restructured Tariff</a:t>
            </a:r>
          </a:p>
          <a:p>
            <a:pPr marL="457200" lvl="3">
              <a:lnSpc>
                <a:spcPct val="200000"/>
              </a:lnSpc>
              <a:buSzPct val="85000"/>
              <a:buNone/>
            </a:pPr>
            <a:endParaRPr lang="en-US" dirty="0" smtClean="0">
              <a:latin typeface="Constantia" pitchFamily="18" charset="0"/>
            </a:endParaRPr>
          </a:p>
          <a:p>
            <a:pPr marL="182880" lvl="2">
              <a:lnSpc>
                <a:spcPct val="200000"/>
              </a:lnSpc>
              <a:buSzPct val="85000"/>
              <a:buNone/>
            </a:pPr>
            <a:endParaRPr lang="en-US" sz="2000" dirty="0" smtClean="0">
              <a:latin typeface="Constantia" pitchFamily="18" charset="0"/>
            </a:endParaRPr>
          </a:p>
          <a:p>
            <a:pPr>
              <a:buNone/>
            </a:pPr>
            <a:endParaRPr lang="en-US" sz="2000" dirty="0">
              <a:latin typeface="Constantia"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57200"/>
            <a:ext cx="8458200" cy="533400"/>
          </a:xfrm>
        </p:spPr>
        <p:txBody>
          <a:bodyPr>
            <a:normAutofit fontScale="90000"/>
          </a:bodyPr>
          <a:lstStyle/>
          <a:p>
            <a:pPr algn="ctr"/>
            <a:r>
              <a:rPr lang="en-US" dirty="0" smtClean="0">
                <a:latin typeface="Constantia" pitchFamily="18" charset="0"/>
              </a:rPr>
              <a:t>Business Continuity Plan Worksheet Cont…</a:t>
            </a:r>
            <a:endParaRPr lang="en-US" dirty="0">
              <a:latin typeface="Constantia" pitchFamily="18" charset="0"/>
            </a:endParaRPr>
          </a:p>
        </p:txBody>
      </p:sp>
      <p:sp>
        <p:nvSpPr>
          <p:cNvPr id="3" name="Content Placeholder 2"/>
          <p:cNvSpPr>
            <a:spLocks noGrp="1"/>
          </p:cNvSpPr>
          <p:nvPr>
            <p:ph idx="1"/>
          </p:nvPr>
        </p:nvSpPr>
        <p:spPr>
          <a:xfrm>
            <a:off x="228600" y="1066800"/>
            <a:ext cx="8763000" cy="5638800"/>
          </a:xfrm>
        </p:spPr>
        <p:txBody>
          <a:bodyPr>
            <a:normAutofit/>
          </a:bodyPr>
          <a:lstStyle/>
          <a:p>
            <a:pPr>
              <a:lnSpc>
                <a:spcPct val="200000"/>
              </a:lnSpc>
              <a:buNone/>
            </a:pPr>
            <a:r>
              <a:rPr lang="en-US" sz="2000" dirty="0" smtClean="0">
                <a:latin typeface="Constantia" pitchFamily="18" charset="0"/>
              </a:rPr>
              <a:t>7. Contingency </a:t>
            </a:r>
            <a:r>
              <a:rPr lang="en-US" sz="2000" dirty="0" smtClean="0">
                <a:latin typeface="Constantia" pitchFamily="18" charset="0"/>
              </a:rPr>
              <a:t>If This Plan </a:t>
            </a:r>
            <a:r>
              <a:rPr lang="en-US" sz="2000" dirty="0" smtClean="0">
                <a:latin typeface="Constantia" pitchFamily="18" charset="0"/>
              </a:rPr>
              <a:t>Isn’t Successful</a:t>
            </a:r>
          </a:p>
          <a:p>
            <a:pPr>
              <a:lnSpc>
                <a:spcPct val="200000"/>
              </a:lnSpc>
              <a:buNone/>
            </a:pPr>
            <a:r>
              <a:rPr lang="en-US" sz="2000" dirty="0" smtClean="0">
                <a:latin typeface="Constantia" pitchFamily="18" charset="0"/>
              </a:rPr>
              <a:t>	</a:t>
            </a:r>
            <a:r>
              <a:rPr lang="en-US" sz="1900" dirty="0" smtClean="0">
                <a:latin typeface="Constantia" pitchFamily="18" charset="0"/>
              </a:rPr>
              <a:t>Change the business model- adopt marketing strategies </a:t>
            </a:r>
          </a:p>
          <a:p>
            <a:pPr lvl="8">
              <a:lnSpc>
                <a:spcPct val="200000"/>
              </a:lnSpc>
              <a:buNone/>
            </a:pPr>
            <a:r>
              <a:rPr lang="en-US" sz="800" dirty="0" smtClean="0">
                <a:latin typeface="Constantia" pitchFamily="18" charset="0"/>
              </a:rPr>
              <a:t>		</a:t>
            </a:r>
            <a:r>
              <a:rPr lang="en-US" sz="1900" dirty="0" smtClean="0">
                <a:latin typeface="Constantia" pitchFamily="18" charset="0"/>
              </a:rPr>
              <a:t>      -competitive advertising</a:t>
            </a:r>
          </a:p>
          <a:p>
            <a:pPr lvl="8">
              <a:lnSpc>
                <a:spcPct val="200000"/>
              </a:lnSpc>
              <a:buNone/>
            </a:pPr>
            <a:r>
              <a:rPr lang="en-US" sz="1900" dirty="0" smtClean="0">
                <a:latin typeface="Constantia" pitchFamily="18" charset="0"/>
              </a:rPr>
              <a:t>		      -comparative advertising.</a:t>
            </a:r>
            <a:endParaRPr lang="en-US" sz="1900" dirty="0">
              <a:latin typeface="Constantia"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57200"/>
            <a:ext cx="8229600" cy="533400"/>
          </a:xfrm>
        </p:spPr>
        <p:txBody>
          <a:bodyPr>
            <a:normAutofit fontScale="90000"/>
          </a:bodyPr>
          <a:lstStyle/>
          <a:p>
            <a:pPr algn="ctr"/>
            <a:r>
              <a:rPr lang="en-US" sz="3600" dirty="0" smtClean="0">
                <a:latin typeface="Constantia" pitchFamily="18" charset="0"/>
              </a:rPr>
              <a:t>Summary</a:t>
            </a:r>
            <a:endParaRPr lang="en-US" sz="3600" dirty="0">
              <a:latin typeface="Constantia" pitchFamily="18" charset="0"/>
            </a:endParaRPr>
          </a:p>
        </p:txBody>
      </p:sp>
      <p:sp>
        <p:nvSpPr>
          <p:cNvPr id="3" name="Content Placeholder 2"/>
          <p:cNvSpPr>
            <a:spLocks noGrp="1"/>
          </p:cNvSpPr>
          <p:nvPr>
            <p:ph idx="1"/>
          </p:nvPr>
        </p:nvSpPr>
        <p:spPr>
          <a:xfrm>
            <a:off x="152400" y="990600"/>
            <a:ext cx="8839200" cy="5715000"/>
          </a:xfrm>
        </p:spPr>
        <p:txBody>
          <a:bodyPr>
            <a:normAutofit/>
          </a:bodyPr>
          <a:lstStyle/>
          <a:p>
            <a:pPr>
              <a:lnSpc>
                <a:spcPct val="200000"/>
              </a:lnSpc>
              <a:buFont typeface="Wingdings" pitchFamily="2" charset="2"/>
              <a:buChar char="Ø"/>
            </a:pPr>
            <a:r>
              <a:rPr lang="en-US" sz="2000" dirty="0" smtClean="0">
                <a:latin typeface="Constantia" pitchFamily="18" charset="0"/>
              </a:rPr>
              <a:t>Trader’s Joe is one of the biggest grocery retailers in America and across the globe.</a:t>
            </a:r>
          </a:p>
          <a:p>
            <a:pPr>
              <a:lnSpc>
                <a:spcPct val="200000"/>
              </a:lnSpc>
              <a:buFont typeface="Wingdings" pitchFamily="2" charset="2"/>
              <a:buChar char="Ø"/>
            </a:pPr>
            <a:r>
              <a:rPr lang="en-US" sz="2000" dirty="0" smtClean="0">
                <a:latin typeface="Constantia" pitchFamily="18" charset="0"/>
              </a:rPr>
              <a:t>Despite that, it faces risk of customer loss to its competitors.</a:t>
            </a:r>
          </a:p>
          <a:p>
            <a:pPr>
              <a:lnSpc>
                <a:spcPct val="200000"/>
              </a:lnSpc>
              <a:buFont typeface="Wingdings" pitchFamily="2" charset="2"/>
              <a:buChar char="Ø"/>
            </a:pPr>
            <a:r>
              <a:rPr lang="en-US" sz="2000" dirty="0" smtClean="0">
                <a:latin typeface="Constantia" pitchFamily="18" charset="0"/>
              </a:rPr>
              <a:t>Enterprise risk management provide the mechanism to handle such risks.</a:t>
            </a:r>
          </a:p>
          <a:p>
            <a:pPr>
              <a:lnSpc>
                <a:spcPct val="200000"/>
              </a:lnSpc>
              <a:buFont typeface="Wingdings" pitchFamily="2" charset="2"/>
              <a:buChar char="Ø"/>
            </a:pPr>
            <a:r>
              <a:rPr lang="en-US" sz="2000" dirty="0" smtClean="0">
                <a:latin typeface="Constantia" pitchFamily="18" charset="0"/>
              </a:rPr>
              <a:t>Through development of a business continuity plan (BCP).</a:t>
            </a:r>
          </a:p>
          <a:p>
            <a:pPr>
              <a:lnSpc>
                <a:spcPct val="200000"/>
              </a:lnSpc>
              <a:buFont typeface="Wingdings" pitchFamily="2" charset="2"/>
              <a:buChar char="Ø"/>
            </a:pPr>
            <a:r>
              <a:rPr lang="en-US" sz="2000" dirty="0" smtClean="0">
                <a:latin typeface="Constantia" pitchFamily="18" charset="0"/>
              </a:rPr>
              <a:t>The BCP represents the commitment to response, resumption, recovery, and restoration planning.</a:t>
            </a:r>
            <a:endParaRPr lang="en-US" sz="2000" dirty="0">
              <a:latin typeface="Constantia"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609600"/>
          </a:xfrm>
        </p:spPr>
        <p:txBody>
          <a:bodyPr>
            <a:normAutofit fontScale="90000"/>
          </a:bodyPr>
          <a:lstStyle/>
          <a:p>
            <a:pPr algn="ctr"/>
            <a:r>
              <a:rPr lang="en-US" dirty="0" smtClean="0">
                <a:latin typeface="Constantia" pitchFamily="18" charset="0"/>
              </a:rPr>
              <a:t>References</a:t>
            </a:r>
            <a:endParaRPr lang="en-US" dirty="0">
              <a:latin typeface="Constantia" pitchFamily="18" charset="0"/>
            </a:endParaRPr>
          </a:p>
        </p:txBody>
      </p:sp>
      <p:sp>
        <p:nvSpPr>
          <p:cNvPr id="3" name="Content Placeholder 2"/>
          <p:cNvSpPr>
            <a:spLocks noGrp="1"/>
          </p:cNvSpPr>
          <p:nvPr>
            <p:ph idx="1"/>
          </p:nvPr>
        </p:nvSpPr>
        <p:spPr>
          <a:xfrm>
            <a:off x="152400" y="1066800"/>
            <a:ext cx="8839200" cy="5410200"/>
          </a:xfrm>
        </p:spPr>
        <p:txBody>
          <a:bodyPr>
            <a:normAutofit fontScale="92500" lnSpcReduction="10000"/>
          </a:bodyPr>
          <a:lstStyle/>
          <a:p>
            <a:pPr>
              <a:lnSpc>
                <a:spcPct val="200000"/>
              </a:lnSpc>
              <a:buFont typeface="Wingdings" pitchFamily="2" charset="2"/>
              <a:buChar char="Ø"/>
            </a:pPr>
            <a:r>
              <a:rPr lang="en-US" sz="2000" dirty="0" smtClean="0">
                <a:latin typeface="Constantia" pitchFamily="18" charset="0"/>
              </a:rPr>
              <a:t>McEwan, B. </a:t>
            </a:r>
            <a:r>
              <a:rPr lang="en-US" sz="2000" dirty="0" smtClean="0">
                <a:latin typeface="Constantia" pitchFamily="18" charset="0"/>
              </a:rPr>
              <a:t>(</a:t>
            </a:r>
            <a:r>
              <a:rPr lang="en-US" sz="2000" dirty="0" smtClean="0">
                <a:latin typeface="Constantia" pitchFamily="18" charset="0"/>
              </a:rPr>
              <a:t>2017). </a:t>
            </a:r>
            <a:r>
              <a:rPr lang="en-US" sz="2000" i="1" dirty="0" smtClean="0">
                <a:latin typeface="Constantia" pitchFamily="18" charset="0"/>
              </a:rPr>
              <a:t>Enterprise risk management: from </a:t>
            </a:r>
            <a:r>
              <a:rPr lang="en-US" sz="2000" dirty="0" smtClean="0">
                <a:latin typeface="Constantia" pitchFamily="18" charset="0"/>
              </a:rPr>
              <a:t>Theory To Practice. John Wiley &amp; Sons.</a:t>
            </a:r>
          </a:p>
          <a:p>
            <a:pPr>
              <a:lnSpc>
                <a:spcPct val="200000"/>
              </a:lnSpc>
              <a:buFont typeface="Wingdings" pitchFamily="2" charset="2"/>
              <a:buChar char="Ø"/>
            </a:pPr>
            <a:r>
              <a:rPr lang="en-US" sz="2000" dirty="0" smtClean="0">
                <a:latin typeface="Constantia" pitchFamily="18" charset="0"/>
              </a:rPr>
              <a:t>Parker</a:t>
            </a:r>
            <a:r>
              <a:rPr lang="en-US" sz="2000" dirty="0" smtClean="0">
                <a:latin typeface="Constantia" pitchFamily="18" charset="0"/>
              </a:rPr>
              <a:t>, B. (2016). 9 Ways to Save Major Money at Trader Joe’s. Popsugar Inc</a:t>
            </a:r>
            <a:r>
              <a:rPr lang="en-US" sz="2000" dirty="0" smtClean="0">
                <a:latin typeface="Constantia" pitchFamily="18" charset="0"/>
              </a:rPr>
              <a:t>.</a:t>
            </a:r>
          </a:p>
          <a:p>
            <a:pPr>
              <a:lnSpc>
                <a:spcPct val="200000"/>
              </a:lnSpc>
              <a:buFont typeface="Wingdings" pitchFamily="2" charset="2"/>
              <a:buChar char="Ø"/>
            </a:pPr>
            <a:r>
              <a:rPr lang="en-US" sz="2000" dirty="0" smtClean="0">
                <a:latin typeface="Constantia" pitchFamily="18" charset="0"/>
              </a:rPr>
              <a:t>Weinstein, A. T., Levy, E., Ligonde, B., Orjuela, J., Rafique, Z., &amp; Salgado, D. (2015). Trader Joe's-A Customer Value Case Study</a:t>
            </a:r>
            <a:r>
              <a:rPr lang="en-US" sz="2000" dirty="0" smtClean="0">
                <a:latin typeface="Constantia" pitchFamily="18" charset="0"/>
              </a:rPr>
              <a:t>.</a:t>
            </a:r>
          </a:p>
          <a:p>
            <a:pPr>
              <a:lnSpc>
                <a:spcPct val="200000"/>
              </a:lnSpc>
              <a:buFont typeface="Wingdings" pitchFamily="2" charset="2"/>
              <a:buChar char="Ø"/>
            </a:pPr>
            <a:r>
              <a:rPr lang="en-US" sz="2000" dirty="0" smtClean="0">
                <a:latin typeface="Constantia" pitchFamily="18" charset="0"/>
              </a:rPr>
              <a:t>Wells, J. (2017</a:t>
            </a:r>
            <a:r>
              <a:rPr lang="en-US" sz="2000" dirty="0" smtClean="0">
                <a:latin typeface="Constantia" pitchFamily="18" charset="0"/>
              </a:rPr>
              <a:t>). </a:t>
            </a:r>
            <a:r>
              <a:rPr lang="en-US" sz="2000" dirty="0" smtClean="0">
                <a:latin typeface="Constantia" pitchFamily="18" charset="0"/>
              </a:rPr>
              <a:t>“Trader </a:t>
            </a:r>
            <a:r>
              <a:rPr lang="en-US" sz="2000" dirty="0" smtClean="0">
                <a:latin typeface="Constantia" pitchFamily="18" charset="0"/>
              </a:rPr>
              <a:t>Joe's could lose more customers than any other store to Amazon-Whole </a:t>
            </a:r>
            <a:r>
              <a:rPr lang="en-US" sz="2000" dirty="0" smtClean="0">
                <a:latin typeface="Constantia" pitchFamily="18" charset="0"/>
              </a:rPr>
              <a:t>Foods”. </a:t>
            </a:r>
            <a:r>
              <a:rPr lang="en-US" sz="2000" i="1" dirty="0" smtClean="0">
                <a:latin typeface="Constantia" pitchFamily="18" charset="0"/>
              </a:rPr>
              <a:t>Grocery Dive</a:t>
            </a:r>
            <a:r>
              <a:rPr lang="en-US" sz="2000" dirty="0" smtClean="0">
                <a:latin typeface="Constantia" pitchFamily="18" charset="0"/>
              </a:rPr>
              <a:t>. </a:t>
            </a:r>
            <a:r>
              <a:rPr lang="en-US" sz="2000" dirty="0" smtClean="0">
                <a:latin typeface="Constantia" pitchFamily="18" charset="0"/>
              </a:rPr>
              <a:t>Retrieved from https://www.grocerydive.com/news/grocery--trader-joes-could-lose-more-customers-than-any-other-store-to-amazon-whole-/534609/</a:t>
            </a:r>
          </a:p>
          <a:p>
            <a:pPr>
              <a:lnSpc>
                <a:spcPct val="200000"/>
              </a:lnSpc>
              <a:buFont typeface="Wingdings" pitchFamily="2" charset="2"/>
              <a:buChar char="Ø"/>
            </a:pPr>
            <a:endParaRPr lang="en-US" sz="2000" dirty="0">
              <a:latin typeface="Constantia"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760</TotalTime>
  <Words>2094</Words>
  <Application>Microsoft Office PowerPoint</Application>
  <PresentationFormat>On-screen Show (4:3)</PresentationFormat>
  <Paragraphs>143</Paragraphs>
  <Slides>17</Slides>
  <Notes>11</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Clarity</vt:lpstr>
      <vt:lpstr>Risk Assessment Project</vt:lpstr>
      <vt:lpstr>Company Profile</vt:lpstr>
      <vt:lpstr>Risk  Identification</vt:lpstr>
      <vt:lpstr>Risk Assessment</vt:lpstr>
      <vt:lpstr>Risk Assessment Cont…</vt:lpstr>
      <vt:lpstr>Risk Assessment Cont…</vt:lpstr>
      <vt:lpstr>Risk Assessment Cont…</vt:lpstr>
      <vt:lpstr>Risk Management Plan</vt:lpstr>
      <vt:lpstr>Risk Management Plan Cont…</vt:lpstr>
      <vt:lpstr>Risk Management Plan Cont…</vt:lpstr>
      <vt:lpstr>Business Continuity Plan Worksheet</vt:lpstr>
      <vt:lpstr>Business Continuity Plan Worksheet Cont…</vt:lpstr>
      <vt:lpstr>Business Continuity Plan Worksheet Cont…</vt:lpstr>
      <vt:lpstr>Business Continuity Plan Worksheet Cont…</vt:lpstr>
      <vt:lpstr>Business Continuity Plan Worksheet Cont…</vt:lpstr>
      <vt:lpstr>Summary</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dc:title>
  <dc:creator>hp</dc:creator>
  <cp:lastModifiedBy>dan</cp:lastModifiedBy>
  <cp:revision>178</cp:revision>
  <dcterms:created xsi:type="dcterms:W3CDTF">2019-04-13T10:40:49Z</dcterms:created>
  <dcterms:modified xsi:type="dcterms:W3CDTF">2019-04-25T11:19:47Z</dcterms:modified>
</cp:coreProperties>
</file>